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2FFC_680D04E3.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Lst>
  <p:notesMasterIdLst>
    <p:notesMasterId r:id="rId29"/>
  </p:notesMasterIdLst>
  <p:sldIdLst>
    <p:sldId id="267" r:id="rId5"/>
    <p:sldId id="12267" r:id="rId6"/>
    <p:sldId id="366" r:id="rId7"/>
    <p:sldId id="4383" r:id="rId8"/>
    <p:sldId id="12273" r:id="rId9"/>
    <p:sldId id="12272" r:id="rId10"/>
    <p:sldId id="12211" r:id="rId11"/>
    <p:sldId id="12240" r:id="rId12"/>
    <p:sldId id="12203" r:id="rId13"/>
    <p:sldId id="12284" r:id="rId14"/>
    <p:sldId id="12282" r:id="rId15"/>
    <p:sldId id="12268" r:id="rId16"/>
    <p:sldId id="12283" r:id="rId17"/>
    <p:sldId id="12285" r:id="rId18"/>
    <p:sldId id="12286" r:id="rId19"/>
    <p:sldId id="12035" r:id="rId20"/>
    <p:sldId id="4440" r:id="rId21"/>
    <p:sldId id="12254" r:id="rId22"/>
    <p:sldId id="12252" r:id="rId23"/>
    <p:sldId id="12276" r:id="rId24"/>
    <p:sldId id="12270" r:id="rId25"/>
    <p:sldId id="12277" r:id="rId26"/>
    <p:sldId id="12274" r:id="rId27"/>
    <p:sldId id="12275" r:id="rId28"/>
  </p:sldIdLst>
  <p:sldSz cx="12192000" cy="6858000"/>
  <p:notesSz cx="6889750" cy="10021888"/>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ADA7D89-5991-4F06-AC04-C4DD6890D967}">
          <p14:sldIdLst>
            <p14:sldId id="267"/>
            <p14:sldId id="12267"/>
            <p14:sldId id="366"/>
            <p14:sldId id="4383"/>
            <p14:sldId id="12273"/>
            <p14:sldId id="12272"/>
            <p14:sldId id="12211"/>
            <p14:sldId id="12240"/>
            <p14:sldId id="12203"/>
            <p14:sldId id="12284"/>
            <p14:sldId id="12282"/>
            <p14:sldId id="12268"/>
            <p14:sldId id="12283"/>
            <p14:sldId id="12285"/>
            <p14:sldId id="12286"/>
            <p14:sldId id="12035"/>
            <p14:sldId id="4440"/>
            <p14:sldId id="12254"/>
            <p14:sldId id="12252"/>
            <p14:sldId id="12276"/>
            <p14:sldId id="12270"/>
          </p14:sldIdLst>
        </p14:section>
        <p14:section name="Unused" id="{63FB428B-FF74-45AF-9698-9E8E85E3A07D}">
          <p14:sldIdLst>
            <p14:sldId id="12277"/>
            <p14:sldId id="12274"/>
            <p14:sldId id="1227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68221F-04C3-FCA0-DBD2-85BBA355D948}" name="Marged Cother" initials="MC" userId="S::marged@lithos.partners::cfd3997d-ad6c-47e0-806c-cfb597aa60c8" providerId="AD"/>
  <p188:author id="{FEC3E728-2C5F-BA2D-4113-EA845F843F1D}" name="Sharon O'Dea" initials="SO" userId="S::sharon@lithos.partners::3185c02e-f3ac-4e12-ba0b-f9a7c76ba871" providerId="AD"/>
  <p188:author id="{5ACBA163-2B39-4CE3-94CE-CDE799C3FAC4}" name="Elizabeth McCarthy" initials="EM" userId="S::lina1518@ox.ac.uk::e9a912e2-9bfd-4420-871f-9998312cc565" providerId="AD"/>
  <p188:author id="{3600F4A8-FC48-C024-EE1F-F9450B7562BE}" name="Jonathan Phillips" initials="JP" userId="S::Jonathan@lithos.partners::cc764b54-751f-46b7-aac2-d18bd60d82cc" providerId="AD"/>
  <p188:author id="{710070CB-9A93-731A-4318-1C96B42C8268}" name="Sharon O'Dea" initials="SO" userId="S::sharon_lithos.partners#ext#@unioxfordnexus.onmicrosoft.com::6f85264f-ea98-470b-b21b-8c194947e082" providerId="AD"/>
  <p188:author id="{6B02BBCD-990B-E44D-F79B-F55C6012E97D}" name="Jonathan Phillips" initials="JP" userId="S::jonathan@lithos.partners::cc764b54-751f-46b7-aac2-d18bd60d82cc" providerId="AD"/>
  <p188:author id="{E3474CE5-2FC4-D0F3-8D99-F8D4BFB88ADE}" name="Marged Cother" initials="MC" userId="6cb5bb6396d0e1e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9CD4"/>
    <a:srgbClr val="87B2B2"/>
    <a:srgbClr val="F8BF23"/>
    <a:srgbClr val="5B9BD5"/>
    <a:srgbClr val="B4268E"/>
    <a:srgbClr val="1B4377"/>
    <a:srgbClr val="8FA2BC"/>
    <a:srgbClr val="D5003C"/>
    <a:srgbClr val="1C4377"/>
    <a:srgbClr val="FFC0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EED531-236E-4352-9115-BE2973178B14}" v="1" dt="2024-05-16T11:11:46.3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54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comments/modernComment_2FFC_680D04E3.xml><?xml version="1.0" encoding="utf-8"?>
<p188:cmLst xmlns:a="http://schemas.openxmlformats.org/drawingml/2006/main" xmlns:r="http://schemas.openxmlformats.org/officeDocument/2006/relationships" xmlns:p188="http://schemas.microsoft.com/office/powerpoint/2018/8/main">
  <p188:cm id="{D4039F98-82AE-4354-B3DF-963839CD90D3}" authorId="{5ACBA163-2B39-4CE3-94CE-CDE799C3FAC4}" status="resolved" created="2024-03-22T08:30:04.309" complete="100000">
    <ac:txMkLst xmlns:ac="http://schemas.microsoft.com/office/drawing/2013/main/command">
      <pc:docMk xmlns:pc="http://schemas.microsoft.com/office/powerpoint/2013/main/command"/>
      <pc:sldMk xmlns:pc="http://schemas.microsoft.com/office/powerpoint/2013/main/command" cId="1745683683" sldId="12284"/>
      <ac:graphicFrameMk id="5" creationId="{523A85CD-5BA2-4F27-AF78-0288D4CC1219}"/>
      <ac:tblMk/>
      <ac:tcMk rowId="1977455216" colId="3403793633"/>
      <ac:txMk cp="98">
        <ac:context len="140" hash="2125049906"/>
      </ac:txMk>
    </ac:txMkLst>
    <p188:pos x="5474137" y="2706413"/>
    <p188:txBody>
      <a:bodyPr/>
      <a:lstStyle/>
      <a:p>
        <a:r>
          <a:rPr lang="en-US"/>
          <a:t>Have added research example for good will</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15FBA238-0DEA-4A1E-90E5-436BA0E89786}" type="datetimeFigureOut">
              <a:rPr lang="en-GB" smtClean="0"/>
              <a:t>16/05/2024</a:t>
            </a:fld>
            <a:endParaRPr lang="en-GB"/>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GB"/>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F52DCDB2-C39E-4A19-804F-DED8E8EAF09C}" type="slidenum">
              <a:rPr lang="en-GB" smtClean="0"/>
              <a:t>‹#›</a:t>
            </a:fld>
            <a:endParaRPr lang="en-GB"/>
          </a:p>
        </p:txBody>
      </p:sp>
    </p:spTree>
    <p:extLst>
      <p:ext uri="{BB962C8B-B14F-4D97-AF65-F5344CB8AC3E}">
        <p14:creationId xmlns:p14="http://schemas.microsoft.com/office/powerpoint/2010/main" val="125014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Dan</a:t>
            </a:r>
          </a:p>
        </p:txBody>
      </p:sp>
      <p:sp>
        <p:nvSpPr>
          <p:cNvPr id="4" name="Slide Number Placeholder 3"/>
          <p:cNvSpPr>
            <a:spLocks noGrp="1"/>
          </p:cNvSpPr>
          <p:nvPr>
            <p:ph type="sldNum" sz="quarter" idx="5"/>
          </p:nvPr>
        </p:nvSpPr>
        <p:spPr/>
        <p:txBody>
          <a:bodyPr/>
          <a:lstStyle/>
          <a:p>
            <a:fld id="{F52DCDB2-C39E-4A19-804F-DED8E8EAF09C}" type="slidenum">
              <a:rPr lang="en-GB" smtClean="0"/>
              <a:t>1</a:t>
            </a:fld>
            <a:endParaRPr lang="en-GB"/>
          </a:p>
        </p:txBody>
      </p:sp>
    </p:spTree>
    <p:extLst>
      <p:ext uri="{BB962C8B-B14F-4D97-AF65-F5344CB8AC3E}">
        <p14:creationId xmlns:p14="http://schemas.microsoft.com/office/powerpoint/2010/main" val="1808001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2DCDB2-C39E-4A19-804F-DED8E8EAF09C}" type="slidenum">
              <a:rPr lang="en-GB" smtClean="0"/>
              <a:t>13</a:t>
            </a:fld>
            <a:endParaRPr lang="en-GB"/>
          </a:p>
        </p:txBody>
      </p:sp>
    </p:spTree>
    <p:extLst>
      <p:ext uri="{BB962C8B-B14F-4D97-AF65-F5344CB8AC3E}">
        <p14:creationId xmlns:p14="http://schemas.microsoft.com/office/powerpoint/2010/main" val="421437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74832-50FB-DB8F-30E1-4DDAE42B1C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BC4B38-2F71-A1C4-EA9D-6D560E0D8D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EE5B41-A123-BFF4-D443-AD5D1364DC48}"/>
              </a:ext>
            </a:extLst>
          </p:cNvPr>
          <p:cNvSpPr>
            <a:spLocks noGrp="1"/>
          </p:cNvSpPr>
          <p:nvPr>
            <p:ph type="body" idx="1"/>
          </p:nvPr>
        </p:nvSpPr>
        <p:spPr/>
        <p:txBody>
          <a:bodyPr/>
          <a:lstStyle/>
          <a:p>
            <a:r>
              <a:rPr lang="en-US">
                <a:cs typeface="Calibri"/>
              </a:rPr>
              <a:t>Liz</a:t>
            </a:r>
          </a:p>
        </p:txBody>
      </p:sp>
      <p:sp>
        <p:nvSpPr>
          <p:cNvPr id="4" name="Slide Number Placeholder 3">
            <a:extLst>
              <a:ext uri="{FF2B5EF4-FFF2-40B4-BE49-F238E27FC236}">
                <a16:creationId xmlns:a16="http://schemas.microsoft.com/office/drawing/2014/main" id="{4FDA7AC4-A008-669B-BD91-559579E2CEA6}"/>
              </a:ext>
            </a:extLst>
          </p:cNvPr>
          <p:cNvSpPr>
            <a:spLocks noGrp="1"/>
          </p:cNvSpPr>
          <p:nvPr>
            <p:ph type="sldNum" sz="quarter" idx="5"/>
          </p:nvPr>
        </p:nvSpPr>
        <p:spPr/>
        <p:txBody>
          <a:bodyPr/>
          <a:lstStyle/>
          <a:p>
            <a:fld id="{F52DCDB2-C39E-4A19-804F-DED8E8EAF09C}" type="slidenum">
              <a:rPr lang="en-GB" smtClean="0"/>
              <a:t>14</a:t>
            </a:fld>
            <a:endParaRPr lang="en-GB"/>
          </a:p>
        </p:txBody>
      </p:sp>
    </p:spTree>
    <p:extLst>
      <p:ext uri="{BB962C8B-B14F-4D97-AF65-F5344CB8AC3E}">
        <p14:creationId xmlns:p14="http://schemas.microsoft.com/office/powerpoint/2010/main" val="575916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74832-50FB-DB8F-30E1-4DDAE42B1C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BC4B38-2F71-A1C4-EA9D-6D560E0D8D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EE5B41-A123-BFF4-D443-AD5D1364DC48}"/>
              </a:ext>
            </a:extLst>
          </p:cNvPr>
          <p:cNvSpPr>
            <a:spLocks noGrp="1"/>
          </p:cNvSpPr>
          <p:nvPr>
            <p:ph type="body" idx="1"/>
          </p:nvPr>
        </p:nvSpPr>
        <p:spPr/>
        <p:txBody>
          <a:bodyPr/>
          <a:lstStyle/>
          <a:p>
            <a:r>
              <a:rPr lang="en-US">
                <a:cs typeface="Calibri"/>
              </a:rPr>
              <a:t>Liz</a:t>
            </a:r>
          </a:p>
        </p:txBody>
      </p:sp>
      <p:sp>
        <p:nvSpPr>
          <p:cNvPr id="4" name="Slide Number Placeholder 3">
            <a:extLst>
              <a:ext uri="{FF2B5EF4-FFF2-40B4-BE49-F238E27FC236}">
                <a16:creationId xmlns:a16="http://schemas.microsoft.com/office/drawing/2014/main" id="{4FDA7AC4-A008-669B-BD91-559579E2CEA6}"/>
              </a:ext>
            </a:extLst>
          </p:cNvPr>
          <p:cNvSpPr>
            <a:spLocks noGrp="1"/>
          </p:cNvSpPr>
          <p:nvPr>
            <p:ph type="sldNum" sz="quarter" idx="5"/>
          </p:nvPr>
        </p:nvSpPr>
        <p:spPr/>
        <p:txBody>
          <a:bodyPr/>
          <a:lstStyle/>
          <a:p>
            <a:fld id="{F52DCDB2-C39E-4A19-804F-DED8E8EAF09C}" type="slidenum">
              <a:rPr lang="en-GB" smtClean="0"/>
              <a:t>15</a:t>
            </a:fld>
            <a:endParaRPr lang="en-GB"/>
          </a:p>
        </p:txBody>
      </p:sp>
    </p:spTree>
    <p:extLst>
      <p:ext uri="{BB962C8B-B14F-4D97-AF65-F5344CB8AC3E}">
        <p14:creationId xmlns:p14="http://schemas.microsoft.com/office/powerpoint/2010/main" val="1459826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a:t>
            </a:r>
          </a:p>
        </p:txBody>
      </p:sp>
      <p:sp>
        <p:nvSpPr>
          <p:cNvPr id="4" name="Slide Number Placeholder 3"/>
          <p:cNvSpPr>
            <a:spLocks noGrp="1"/>
          </p:cNvSpPr>
          <p:nvPr>
            <p:ph type="sldNum" sz="quarter" idx="5"/>
          </p:nvPr>
        </p:nvSpPr>
        <p:spPr/>
        <p:txBody>
          <a:bodyPr/>
          <a:lstStyle/>
          <a:p>
            <a:fld id="{DE8C4E66-5DE4-4FE1-8CC6-37485911E3E8}" type="slidenum">
              <a:rPr lang="en-GB" smtClean="0"/>
              <a:t>16</a:t>
            </a:fld>
            <a:endParaRPr lang="en-GB"/>
          </a:p>
        </p:txBody>
      </p:sp>
    </p:spTree>
    <p:extLst>
      <p:ext uri="{BB962C8B-B14F-4D97-AF65-F5344CB8AC3E}">
        <p14:creationId xmlns:p14="http://schemas.microsoft.com/office/powerpoint/2010/main" val="122285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17</a:t>
            </a:fld>
            <a:endParaRPr lang="en-US"/>
          </a:p>
        </p:txBody>
      </p:sp>
    </p:spTree>
    <p:extLst>
      <p:ext uri="{BB962C8B-B14F-4D97-AF65-F5344CB8AC3E}">
        <p14:creationId xmlns:p14="http://schemas.microsoft.com/office/powerpoint/2010/main" val="1811168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ea typeface="Calibri"/>
                <a:cs typeface="Calibri"/>
              </a:rPr>
              <a:t>This is how we 'll manage the project and BAU </a:t>
            </a:r>
            <a:endParaRPr lang="en-GB" b="1"/>
          </a:p>
        </p:txBody>
      </p:sp>
      <p:sp>
        <p:nvSpPr>
          <p:cNvPr id="4" name="Slide Number Placeholder 3"/>
          <p:cNvSpPr>
            <a:spLocks noGrp="1"/>
          </p:cNvSpPr>
          <p:nvPr>
            <p:ph type="sldNum" sz="quarter" idx="5"/>
          </p:nvPr>
        </p:nvSpPr>
        <p:spPr/>
        <p:txBody>
          <a:bodyPr/>
          <a:lstStyle/>
          <a:p>
            <a:fld id="{98C2C044-683F-7346-8496-B0F43E0E63E8}" type="slidenum">
              <a:rPr lang="en-GB" smtClean="0"/>
              <a:t>19</a:t>
            </a:fld>
            <a:endParaRPr lang="en-GB"/>
          </a:p>
        </p:txBody>
      </p:sp>
    </p:spTree>
    <p:extLst>
      <p:ext uri="{BB962C8B-B14F-4D97-AF65-F5344CB8AC3E}">
        <p14:creationId xmlns:p14="http://schemas.microsoft.com/office/powerpoint/2010/main" val="3124843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2DCDB2-C39E-4A19-804F-DED8E8EAF09C}" type="slidenum">
              <a:rPr lang="en-GB" smtClean="0"/>
              <a:t>22</a:t>
            </a:fld>
            <a:endParaRPr lang="en-GB"/>
          </a:p>
        </p:txBody>
      </p:sp>
    </p:spTree>
    <p:extLst>
      <p:ext uri="{BB962C8B-B14F-4D97-AF65-F5344CB8AC3E}">
        <p14:creationId xmlns:p14="http://schemas.microsoft.com/office/powerpoint/2010/main" val="3813818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Dan</a:t>
            </a:r>
          </a:p>
        </p:txBody>
      </p:sp>
      <p:sp>
        <p:nvSpPr>
          <p:cNvPr id="4" name="Slide Number Placeholder 3"/>
          <p:cNvSpPr>
            <a:spLocks noGrp="1"/>
          </p:cNvSpPr>
          <p:nvPr>
            <p:ph type="sldNum" sz="quarter" idx="5"/>
          </p:nvPr>
        </p:nvSpPr>
        <p:spPr/>
        <p:txBody>
          <a:bodyPr/>
          <a:lstStyle/>
          <a:p>
            <a:fld id="{F52DCDB2-C39E-4A19-804F-DED8E8EAF09C}" type="slidenum">
              <a:rPr lang="en-GB" smtClean="0"/>
              <a:t>23</a:t>
            </a:fld>
            <a:endParaRPr lang="en-GB"/>
          </a:p>
        </p:txBody>
      </p:sp>
    </p:spTree>
    <p:extLst>
      <p:ext uri="{BB962C8B-B14F-4D97-AF65-F5344CB8AC3E}">
        <p14:creationId xmlns:p14="http://schemas.microsoft.com/office/powerpoint/2010/main" val="2171370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2DCDB2-C39E-4A19-804F-DED8E8EAF09C}" type="slidenum">
              <a:rPr lang="en-GB" smtClean="0"/>
              <a:t>24</a:t>
            </a:fld>
            <a:endParaRPr lang="en-GB"/>
          </a:p>
        </p:txBody>
      </p:sp>
    </p:spTree>
    <p:extLst>
      <p:ext uri="{BB962C8B-B14F-4D97-AF65-F5344CB8AC3E}">
        <p14:creationId xmlns:p14="http://schemas.microsoft.com/office/powerpoint/2010/main" val="1632072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i="1">
                <a:cs typeface="+mn-lt"/>
              </a:rPr>
            </a:br>
            <a:br>
              <a:rPr lang="en-GB" i="1">
                <a:cs typeface="+mn-lt"/>
              </a:rPr>
            </a:br>
            <a:endParaRPr lang="en-GB" i="1">
              <a:cs typeface="Calibri"/>
            </a:endParaRPr>
          </a:p>
        </p:txBody>
      </p:sp>
      <p:sp>
        <p:nvSpPr>
          <p:cNvPr id="4" name="Slide Number Placeholder 3"/>
          <p:cNvSpPr>
            <a:spLocks noGrp="1"/>
          </p:cNvSpPr>
          <p:nvPr>
            <p:ph type="sldNum" sz="quarter" idx="5"/>
          </p:nvPr>
        </p:nvSpPr>
        <p:spPr/>
        <p:txBody>
          <a:bodyPr/>
          <a:lstStyle/>
          <a:p>
            <a:fld id="{F52DCDB2-C39E-4A19-804F-DED8E8EAF09C}" type="slidenum">
              <a:rPr lang="en-GB" smtClean="0"/>
              <a:t>3</a:t>
            </a:fld>
            <a:endParaRPr lang="en-GB"/>
          </a:p>
        </p:txBody>
      </p:sp>
    </p:spTree>
    <p:extLst>
      <p:ext uri="{BB962C8B-B14F-4D97-AF65-F5344CB8AC3E}">
        <p14:creationId xmlns:p14="http://schemas.microsoft.com/office/powerpoint/2010/main" val="2984846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2DCDB2-C39E-4A19-804F-DED8E8EAF09C}" type="slidenum">
              <a:rPr lang="en-GB" smtClean="0"/>
              <a:t>4</a:t>
            </a:fld>
            <a:endParaRPr lang="en-GB"/>
          </a:p>
        </p:txBody>
      </p:sp>
    </p:spTree>
    <p:extLst>
      <p:ext uri="{BB962C8B-B14F-4D97-AF65-F5344CB8AC3E}">
        <p14:creationId xmlns:p14="http://schemas.microsoft.com/office/powerpoint/2010/main" val="2136195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2DCDB2-C39E-4A19-804F-DED8E8EAF09C}" type="slidenum">
              <a:rPr lang="en-GB" smtClean="0"/>
              <a:t>5</a:t>
            </a:fld>
            <a:endParaRPr lang="en-GB"/>
          </a:p>
        </p:txBody>
      </p:sp>
    </p:spTree>
    <p:extLst>
      <p:ext uri="{BB962C8B-B14F-4D97-AF65-F5344CB8AC3E}">
        <p14:creationId xmlns:p14="http://schemas.microsoft.com/office/powerpoint/2010/main" val="985596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6D5F1-6F63-097C-0FE9-41BD907F16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6B95ED-AD9E-57B7-FA8C-F8C238ECA7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C5359B-0016-D147-7734-5F0E3FC0AA00}"/>
              </a:ext>
            </a:extLst>
          </p:cNvPr>
          <p:cNvSpPr>
            <a:spLocks noGrp="1"/>
          </p:cNvSpPr>
          <p:nvPr>
            <p:ph type="body" idx="1"/>
          </p:nvPr>
        </p:nvSpPr>
        <p:spPr/>
        <p:txBody>
          <a:bodyPr/>
          <a:lstStyle/>
          <a:p>
            <a:endParaRPr lang="en-GB">
              <a:cs typeface="Calibri"/>
            </a:endParaRPr>
          </a:p>
        </p:txBody>
      </p:sp>
      <p:sp>
        <p:nvSpPr>
          <p:cNvPr id="4" name="Slide Number Placeholder 3">
            <a:extLst>
              <a:ext uri="{FF2B5EF4-FFF2-40B4-BE49-F238E27FC236}">
                <a16:creationId xmlns:a16="http://schemas.microsoft.com/office/drawing/2014/main" id="{1522D20B-CA4A-9733-9CA9-60FF83957DF7}"/>
              </a:ext>
            </a:extLst>
          </p:cNvPr>
          <p:cNvSpPr>
            <a:spLocks noGrp="1"/>
          </p:cNvSpPr>
          <p:nvPr>
            <p:ph type="sldNum" sz="quarter" idx="5"/>
          </p:nvPr>
        </p:nvSpPr>
        <p:spPr/>
        <p:txBody>
          <a:bodyPr/>
          <a:lstStyle/>
          <a:p>
            <a:fld id="{F52DCDB2-C39E-4A19-804F-DED8E8EAF09C}" type="slidenum">
              <a:rPr lang="en-GB" smtClean="0"/>
              <a:t>6</a:t>
            </a:fld>
            <a:endParaRPr lang="en-GB"/>
          </a:p>
        </p:txBody>
      </p:sp>
    </p:spTree>
    <p:extLst>
      <p:ext uri="{BB962C8B-B14F-4D97-AF65-F5344CB8AC3E}">
        <p14:creationId xmlns:p14="http://schemas.microsoft.com/office/powerpoint/2010/main" val="966799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Liz</a:t>
            </a:r>
          </a:p>
          <a:p>
            <a:endParaRPr lang="en-US">
              <a:cs typeface="Calibri"/>
            </a:endParaRPr>
          </a:p>
        </p:txBody>
      </p:sp>
      <p:sp>
        <p:nvSpPr>
          <p:cNvPr id="4" name="Slide Number Placeholder 3"/>
          <p:cNvSpPr>
            <a:spLocks noGrp="1"/>
          </p:cNvSpPr>
          <p:nvPr>
            <p:ph type="sldNum" sz="quarter" idx="5"/>
          </p:nvPr>
        </p:nvSpPr>
        <p:spPr/>
        <p:txBody>
          <a:bodyPr/>
          <a:lstStyle/>
          <a:p>
            <a:fld id="{F52DCDB2-C39E-4A19-804F-DED8E8EAF09C}" type="slidenum">
              <a:rPr lang="en-GB" smtClean="0"/>
              <a:t>7</a:t>
            </a:fld>
            <a:endParaRPr lang="en-GB"/>
          </a:p>
        </p:txBody>
      </p:sp>
    </p:spTree>
    <p:extLst>
      <p:ext uri="{BB962C8B-B14F-4D97-AF65-F5344CB8AC3E}">
        <p14:creationId xmlns:p14="http://schemas.microsoft.com/office/powerpoint/2010/main" val="1300589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JP</a:t>
            </a:r>
          </a:p>
          <a:p>
            <a:endParaRPr lang="en-US"/>
          </a:p>
          <a:p>
            <a:r>
              <a:rPr lang="en-US"/>
              <a:t>So how do we anticipate the content would be organized – the big, ‘what goes where’ question?</a:t>
            </a:r>
          </a:p>
          <a:p>
            <a:br>
              <a:rPr lang="en-US"/>
            </a:br>
            <a:r>
              <a:rPr lang="en-US"/>
              <a:t>Firstly, we’re starting with two broad principles: if we can consolidate to a single web CMS and a single intranet, there are many user, creator and </a:t>
            </a:r>
            <a:r>
              <a:rPr lang="en-US" err="1"/>
              <a:t>organisation</a:t>
            </a:r>
            <a:r>
              <a:rPr lang="en-US"/>
              <a:t> advantages in doing so: </a:t>
            </a:r>
            <a:r>
              <a:rPr lang="en-US" b="1"/>
              <a:t>users </a:t>
            </a:r>
            <a:r>
              <a:rPr lang="en-US"/>
              <a:t>gain from having a single digital experience across their journey on university websites or intranet; </a:t>
            </a:r>
            <a:r>
              <a:rPr lang="en-US" b="1"/>
              <a:t>creators</a:t>
            </a:r>
            <a:r>
              <a:rPr lang="en-US"/>
              <a:t> gain through having deeper readership of their content and having access to wider peer-learnin</a:t>
            </a:r>
            <a:r>
              <a:rPr lang="en-US" b="0"/>
              <a:t>g</a:t>
            </a:r>
            <a:r>
              <a:rPr lang="en-US" b="1"/>
              <a:t> </a:t>
            </a:r>
            <a:r>
              <a:rPr lang="en-US"/>
              <a:t>opportunities and the </a:t>
            </a:r>
            <a:r>
              <a:rPr lang="en-US" b="1"/>
              <a:t>university</a:t>
            </a:r>
            <a:r>
              <a:rPr lang="en-US"/>
              <a:t> gains through reduced licensing, support, infosec risks and much more. </a:t>
            </a:r>
            <a:br>
              <a:rPr lang="en-US"/>
            </a:br>
            <a:br>
              <a:rPr lang="en-US"/>
            </a:br>
            <a:r>
              <a:rPr lang="en-US"/>
              <a:t>The second broad principle is that we </a:t>
            </a:r>
            <a:r>
              <a:rPr lang="en-US" err="1"/>
              <a:t>recognise</a:t>
            </a:r>
            <a:r>
              <a:rPr lang="en-US"/>
              <a:t> subsidiarity and the power of local autonomy to make choices. That means that while we may make recommendations for approaches, we are cognizant that divisions, departments and colleges – indeed, any part of Oxford -- has the freedom to make their own choices. That means that we need to be clear on the benefits of this approach and make the solutions excel.</a:t>
            </a:r>
          </a:p>
          <a:p>
            <a:endParaRPr lang="en-US"/>
          </a:p>
          <a:p>
            <a:r>
              <a:rPr lang="en-US"/>
              <a:t>Externally, we are recommending that the new web CMS is the </a:t>
            </a:r>
            <a:r>
              <a:rPr lang="en-US" b="1"/>
              <a:t>CMS power </a:t>
            </a:r>
            <a:r>
              <a:rPr lang="en-US"/>
              <a:t>behind all external web needs. And for all the reasons just discussed, that the university website is home to information from the university, divisions AND departments. We recommend we retain the staff and student gateways, but that these act as signposts to content and services on the new intranet and the student hub. There’s a well established habit to use the </a:t>
            </a:r>
            <a:r>
              <a:rPr lang="en-US" err="1"/>
              <a:t>ox.ac.uk</a:t>
            </a:r>
            <a:r>
              <a:rPr lang="en-US"/>
              <a:t> website to get to that content that we should utilize.</a:t>
            </a:r>
          </a:p>
          <a:p>
            <a:endParaRPr lang="en-US"/>
          </a:p>
          <a:p>
            <a:r>
              <a:rPr lang="en-US"/>
              <a:t>Colleges, Projects, Research groups, GLAM websites and other Oxford websites should also use the web CMS wherever they can, but we </a:t>
            </a:r>
            <a:r>
              <a:rPr lang="en-US" err="1"/>
              <a:t>recognise</a:t>
            </a:r>
            <a:r>
              <a:rPr lang="en-US"/>
              <a:t> their autonomy. In our work, we learnt that there is good will towards this approach --  and as long as it meets their needs --  they’re amenable to using a single solution.</a:t>
            </a:r>
          </a:p>
          <a:p>
            <a:endParaRPr lang="en-US"/>
          </a:p>
          <a:p>
            <a:r>
              <a:rPr lang="en-US"/>
              <a:t>[CLICK]</a:t>
            </a:r>
          </a:p>
          <a:p>
            <a:endParaRPr lang="en-US"/>
          </a:p>
          <a:p>
            <a:r>
              <a:rPr lang="en-US"/>
              <a:t>On the staff side, we’re aiming towards a one intranet for Oxford approach that will aggregate content and services for the university, divisions, departments AND colleges. Powered by the people data presented earlier, this is a </a:t>
            </a:r>
            <a:r>
              <a:rPr lang="en-US" err="1"/>
              <a:t>personalised</a:t>
            </a:r>
            <a:r>
              <a:rPr lang="en-US"/>
              <a:t> space tailored to the needs and wants of each employee. We also anticipate community spaces allowing for more informal content around shared interest, identity, expertise or to offer support.</a:t>
            </a:r>
            <a:br>
              <a:rPr lang="en-US"/>
            </a:br>
            <a:br>
              <a:rPr lang="en-US"/>
            </a:br>
            <a:r>
              <a:rPr lang="en-US"/>
              <a:t>Our work suggested that student content could also be part of this intranet experience with the student services remaining part of the student hub. We look forward to exploring this model deeper with Elaine and others in coming months.</a:t>
            </a:r>
          </a:p>
        </p:txBody>
      </p:sp>
      <p:sp>
        <p:nvSpPr>
          <p:cNvPr id="4" name="Slide Number Placeholder 3"/>
          <p:cNvSpPr>
            <a:spLocks noGrp="1"/>
          </p:cNvSpPr>
          <p:nvPr>
            <p:ph type="sldNum" sz="quarter" idx="5"/>
          </p:nvPr>
        </p:nvSpPr>
        <p:spPr/>
        <p:txBody>
          <a:bodyPr/>
          <a:lstStyle/>
          <a:p>
            <a:fld id="{E2D5AE15-BA9F-40BD-8B8B-B89B3220A895}" type="slidenum">
              <a:rPr lang="en-GB" smtClean="0"/>
              <a:t>8</a:t>
            </a:fld>
            <a:endParaRPr lang="en-GB"/>
          </a:p>
        </p:txBody>
      </p:sp>
    </p:spTree>
    <p:extLst>
      <p:ext uri="{BB962C8B-B14F-4D97-AF65-F5344CB8AC3E}">
        <p14:creationId xmlns:p14="http://schemas.microsoft.com/office/powerpoint/2010/main" val="1866872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2DCDB2-C39E-4A19-804F-DED8E8EAF09C}" type="slidenum">
              <a:rPr lang="en-GB" smtClean="0"/>
              <a:t>10</a:t>
            </a:fld>
            <a:endParaRPr lang="en-GB"/>
          </a:p>
        </p:txBody>
      </p:sp>
    </p:spTree>
    <p:extLst>
      <p:ext uri="{BB962C8B-B14F-4D97-AF65-F5344CB8AC3E}">
        <p14:creationId xmlns:p14="http://schemas.microsoft.com/office/powerpoint/2010/main" val="1156274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Dan</a:t>
            </a:r>
            <a:endParaRPr lang="en-US"/>
          </a:p>
        </p:txBody>
      </p:sp>
      <p:sp>
        <p:nvSpPr>
          <p:cNvPr id="4" name="Slide Number Placeholder 3"/>
          <p:cNvSpPr>
            <a:spLocks noGrp="1"/>
          </p:cNvSpPr>
          <p:nvPr>
            <p:ph type="sldNum" sz="quarter" idx="5"/>
          </p:nvPr>
        </p:nvSpPr>
        <p:spPr/>
        <p:txBody>
          <a:bodyPr/>
          <a:lstStyle/>
          <a:p>
            <a:fld id="{F52DCDB2-C39E-4A19-804F-DED8E8EAF09C}" type="slidenum">
              <a:rPr lang="en-GB" smtClean="0"/>
              <a:t>12</a:t>
            </a:fld>
            <a:endParaRPr lang="en-GB"/>
          </a:p>
        </p:txBody>
      </p:sp>
    </p:spTree>
    <p:extLst>
      <p:ext uri="{BB962C8B-B14F-4D97-AF65-F5344CB8AC3E}">
        <p14:creationId xmlns:p14="http://schemas.microsoft.com/office/powerpoint/2010/main" val="38606254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8" name="Trapezium 7">
            <a:extLst>
              <a:ext uri="{FF2B5EF4-FFF2-40B4-BE49-F238E27FC236}">
                <a16:creationId xmlns:a16="http://schemas.microsoft.com/office/drawing/2014/main" id="{5CCD6A0F-7B44-12CF-3454-FD6894E7EFCF}"/>
              </a:ext>
            </a:extLst>
          </p:cNvPr>
          <p:cNvSpPr/>
          <p:nvPr userDrawn="1"/>
        </p:nvSpPr>
        <p:spPr>
          <a:xfrm>
            <a:off x="7143243" y="0"/>
            <a:ext cx="5057163" cy="6858000"/>
          </a:xfrm>
          <a:custGeom>
            <a:avLst/>
            <a:gdLst>
              <a:gd name="connsiteX0" fmla="*/ 0 w 8501358"/>
              <a:gd name="connsiteY0" fmla="*/ 6858000 h 6858000"/>
              <a:gd name="connsiteX1" fmla="*/ 2200046 w 8501358"/>
              <a:gd name="connsiteY1" fmla="*/ 0 h 6858000"/>
              <a:gd name="connsiteX2" fmla="*/ 6301312 w 8501358"/>
              <a:gd name="connsiteY2" fmla="*/ 0 h 6858000"/>
              <a:gd name="connsiteX3" fmla="*/ 8501358 w 8501358"/>
              <a:gd name="connsiteY3" fmla="*/ 6858000 h 6858000"/>
              <a:gd name="connsiteX4" fmla="*/ 0 w 8501358"/>
              <a:gd name="connsiteY4" fmla="*/ 6858000 h 6858000"/>
              <a:gd name="connsiteX0" fmla="*/ 0 w 6301312"/>
              <a:gd name="connsiteY0" fmla="*/ 6858000 h 6858000"/>
              <a:gd name="connsiteX1" fmla="*/ 2200046 w 6301312"/>
              <a:gd name="connsiteY1" fmla="*/ 0 h 6858000"/>
              <a:gd name="connsiteX2" fmla="*/ 6301312 w 6301312"/>
              <a:gd name="connsiteY2" fmla="*/ 0 h 6858000"/>
              <a:gd name="connsiteX3" fmla="*/ 5191715 w 6301312"/>
              <a:gd name="connsiteY3" fmla="*/ 6858000 h 6858000"/>
              <a:gd name="connsiteX4" fmla="*/ 0 w 6301312"/>
              <a:gd name="connsiteY4" fmla="*/ 6858000 h 6858000"/>
              <a:gd name="connsiteX0" fmla="*/ 0 w 6301312"/>
              <a:gd name="connsiteY0" fmla="*/ 6858000 h 6858000"/>
              <a:gd name="connsiteX1" fmla="*/ 2200046 w 6301312"/>
              <a:gd name="connsiteY1" fmla="*/ 0 h 6858000"/>
              <a:gd name="connsiteX2" fmla="*/ 6301312 w 6301312"/>
              <a:gd name="connsiteY2" fmla="*/ 0 h 6858000"/>
              <a:gd name="connsiteX3" fmla="*/ 6292231 w 6301312"/>
              <a:gd name="connsiteY3" fmla="*/ 6858000 h 6858000"/>
              <a:gd name="connsiteX4" fmla="*/ 0 w 6301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1312" h="6858000">
                <a:moveTo>
                  <a:pt x="0" y="6858000"/>
                </a:moveTo>
                <a:lnTo>
                  <a:pt x="2200046" y="0"/>
                </a:lnTo>
                <a:lnTo>
                  <a:pt x="6301312" y="0"/>
                </a:lnTo>
                <a:lnTo>
                  <a:pt x="6292231" y="6858000"/>
                </a:lnTo>
                <a:lnTo>
                  <a:pt x="0" y="6858000"/>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1138547"/>
            <a:ext cx="5847844" cy="2387600"/>
          </a:xfrm>
        </p:spPr>
        <p:txBody>
          <a:bodyPr anchor="b">
            <a:normAutofit/>
          </a:bodyPr>
          <a:lstStyle>
            <a:lvl1pPr algn="l">
              <a:defRPr sz="4800" b="1">
                <a:solidFill>
                  <a:srgbClr val="5B9BD5"/>
                </a:solidFill>
                <a:latin typeface="Calibri" panose="020F0502020204030204" pitchFamily="34" charset="0"/>
                <a:cs typeface="Calibri" panose="020F0502020204030204" pitchFamily="34" charset="0"/>
              </a:defRPr>
            </a:lvl1pPr>
          </a:lstStyle>
          <a:p>
            <a:r>
              <a:rPr lang="en-GB"/>
              <a:t>Click to edit Master title style</a:t>
            </a:r>
          </a:p>
        </p:txBody>
      </p:sp>
      <p:sp>
        <p:nvSpPr>
          <p:cNvPr id="3" name="Subtitle 2"/>
          <p:cNvSpPr>
            <a:spLocks noGrp="1"/>
          </p:cNvSpPr>
          <p:nvPr>
            <p:ph type="subTitle" idx="1"/>
          </p:nvPr>
        </p:nvSpPr>
        <p:spPr>
          <a:xfrm>
            <a:off x="838200" y="3618222"/>
            <a:ext cx="5847844" cy="1655762"/>
          </a:xfrm>
        </p:spPr>
        <p:txBody>
          <a:bodyPr/>
          <a:lstStyle>
            <a:lvl1pPr marL="0" indent="0" algn="l">
              <a:buNone/>
              <a:defRPr sz="2400" b="0" i="0">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10" name="Picture 9" descr="Shape&#10;&#10;Description automatically generated with medium confidence">
            <a:extLst>
              <a:ext uri="{FF2B5EF4-FFF2-40B4-BE49-F238E27FC236}">
                <a16:creationId xmlns:a16="http://schemas.microsoft.com/office/drawing/2014/main" id="{399723C5-04CE-67D3-3961-7B5BEF5FB7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0836" y="6355310"/>
            <a:ext cx="966268" cy="366165"/>
          </a:xfrm>
          <a:prstGeom prst="rect">
            <a:avLst/>
          </a:prstGeom>
        </p:spPr>
      </p:pic>
      <p:pic>
        <p:nvPicPr>
          <p:cNvPr id="4" name="Google Shape;12;p9" descr="Logo, company name&#10;&#10;Description automatically generated">
            <a:extLst>
              <a:ext uri="{FF2B5EF4-FFF2-40B4-BE49-F238E27FC236}">
                <a16:creationId xmlns:a16="http://schemas.microsoft.com/office/drawing/2014/main" id="{11C27461-0909-794A-B1AC-E491AAA314EF}"/>
              </a:ext>
            </a:extLst>
          </p:cNvPr>
          <p:cNvPicPr preferRelativeResize="0"/>
          <p:nvPr userDrawn="1"/>
        </p:nvPicPr>
        <p:blipFill rotWithShape="1">
          <a:blip r:embed="rId3">
            <a:alphaModFix/>
          </a:blip>
          <a:srcRect/>
          <a:stretch/>
        </p:blipFill>
        <p:spPr>
          <a:xfrm>
            <a:off x="170041" y="6231477"/>
            <a:ext cx="1032123" cy="489998"/>
          </a:xfrm>
          <a:prstGeom prst="rect">
            <a:avLst/>
          </a:prstGeom>
          <a:noFill/>
          <a:ln>
            <a:noFill/>
          </a:ln>
        </p:spPr>
      </p:pic>
    </p:spTree>
    <p:extLst>
      <p:ext uri="{BB962C8B-B14F-4D97-AF65-F5344CB8AC3E}">
        <p14:creationId xmlns:p14="http://schemas.microsoft.com/office/powerpoint/2010/main" val="1454853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andard 0">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038600" y="6356350"/>
            <a:ext cx="4114800" cy="365125"/>
          </a:xfrm>
          <a:prstGeom prst="rect">
            <a:avLst/>
          </a:prstGeom>
        </p:spPr>
        <p:txBody>
          <a:bodyPr/>
          <a:lstStyle/>
          <a:p>
            <a:endParaRPr lang="en-GB" noProof="0"/>
          </a:p>
        </p:txBody>
      </p:sp>
      <p:sp>
        <p:nvSpPr>
          <p:cNvPr id="4" name="Foliennummernplatzhalter 3"/>
          <p:cNvSpPr>
            <a:spLocks noGrp="1"/>
          </p:cNvSpPr>
          <p:nvPr>
            <p:ph type="sldNum" sz="quarter" idx="11"/>
          </p:nvPr>
        </p:nvSpPr>
        <p:spPr>
          <a:xfrm>
            <a:off x="8610600" y="6356350"/>
            <a:ext cx="2743200" cy="365125"/>
          </a:xfrm>
          <a:prstGeom prst="rect">
            <a:avLst/>
          </a:prstGeom>
        </p:spPr>
        <p:txBody>
          <a:bodyPr/>
          <a:lstStyle/>
          <a:p>
            <a:fld id="{5DEE871E-DCAB-4941-AA3D-09B951829AA1}" type="slidenum">
              <a:rPr lang="en-GB" noProof="0" smtClean="0"/>
              <a:pPr/>
              <a:t>‹#›</a:t>
            </a:fld>
            <a:endParaRPr lang="en-GB" noProof="0"/>
          </a:p>
        </p:txBody>
      </p:sp>
      <p:sp>
        <p:nvSpPr>
          <p:cNvPr id="6" name="Titelplatzhalter 8">
            <a:extLst>
              <a:ext uri="{FF2B5EF4-FFF2-40B4-BE49-F238E27FC236}">
                <a16:creationId xmlns:a16="http://schemas.microsoft.com/office/drawing/2014/main" id="{EC18B0F2-565F-854D-B0F6-74908BBD3EB3}"/>
              </a:ext>
            </a:extLst>
          </p:cNvPr>
          <p:cNvSpPr>
            <a:spLocks noGrp="1"/>
          </p:cNvSpPr>
          <p:nvPr>
            <p:ph type="title"/>
          </p:nvPr>
        </p:nvSpPr>
        <p:spPr>
          <a:xfrm>
            <a:off x="768353" y="503535"/>
            <a:ext cx="10655297" cy="767754"/>
          </a:xfrm>
          <a:prstGeom prst="rect">
            <a:avLst/>
          </a:prstGeom>
        </p:spPr>
        <p:txBody>
          <a:bodyPr vert="horz" lIns="0" tIns="0" rIns="828000" bIns="666000" rtlCol="0" anchor="t">
            <a:noAutofit/>
          </a:bodyPr>
          <a:lstStyle/>
          <a:p>
            <a:r>
              <a:rPr lang="en-GB"/>
              <a:t>Master title</a:t>
            </a:r>
            <a:endParaRPr lang="en-GB" noProof="0"/>
          </a:p>
        </p:txBody>
      </p:sp>
    </p:spTree>
    <p:extLst>
      <p:ext uri="{BB962C8B-B14F-4D97-AF65-F5344CB8AC3E}">
        <p14:creationId xmlns:p14="http://schemas.microsoft.com/office/powerpoint/2010/main" val="404918390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2_Blank">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56FF0C3B-C725-6244-92DC-610DE0E9569C}"/>
              </a:ext>
            </a:extLst>
          </p:cNvPr>
          <p:cNvSpPr>
            <a:spLocks noGrp="1"/>
          </p:cNvSpPr>
          <p:nvPr>
            <p:ph type="pic" sz="quarter" idx="14"/>
          </p:nvPr>
        </p:nvSpPr>
        <p:spPr>
          <a:xfrm>
            <a:off x="4083206" y="2971800"/>
            <a:ext cx="4034208" cy="2547257"/>
          </a:xfrm>
          <a:prstGeom prst="rect">
            <a:avLst/>
          </a:prstGeom>
          <a:solidFill>
            <a:schemeClr val="bg1">
              <a:lumMod val="95000"/>
            </a:schemeClr>
          </a:solidFill>
        </p:spPr>
        <p:txBody>
          <a:bodyPr>
            <a:normAutofit/>
          </a:bodyPr>
          <a:lstStyle>
            <a:lvl1pPr>
              <a:defRPr sz="1051"/>
            </a:lvl1pPr>
          </a:lstStyle>
          <a:p>
            <a:endParaRPr lang="en-US"/>
          </a:p>
        </p:txBody>
      </p:sp>
      <p:sp>
        <p:nvSpPr>
          <p:cNvPr id="17" name="Picture Placeholder 18">
            <a:extLst>
              <a:ext uri="{FF2B5EF4-FFF2-40B4-BE49-F238E27FC236}">
                <a16:creationId xmlns:a16="http://schemas.microsoft.com/office/drawing/2014/main" id="{E9D9ADBB-DE07-C34E-B487-10E2C6169EEF}"/>
              </a:ext>
            </a:extLst>
          </p:cNvPr>
          <p:cNvSpPr>
            <a:spLocks noGrp="1"/>
          </p:cNvSpPr>
          <p:nvPr>
            <p:ph type="pic" sz="quarter" idx="16"/>
          </p:nvPr>
        </p:nvSpPr>
        <p:spPr>
          <a:xfrm>
            <a:off x="6117707" y="4031261"/>
            <a:ext cx="1240023" cy="1854384"/>
          </a:xfrm>
          <a:custGeom>
            <a:avLst/>
            <a:gdLst>
              <a:gd name="connsiteX0" fmla="*/ 283779 w 7567448"/>
              <a:gd name="connsiteY0" fmla="*/ 0 h 11319640"/>
              <a:gd name="connsiteX1" fmla="*/ 7283669 w 7567448"/>
              <a:gd name="connsiteY1" fmla="*/ 0 h 11319640"/>
              <a:gd name="connsiteX2" fmla="*/ 7567448 w 7567448"/>
              <a:gd name="connsiteY2" fmla="*/ 283779 h 11319640"/>
              <a:gd name="connsiteX3" fmla="*/ 7567448 w 7567448"/>
              <a:gd name="connsiteY3" fmla="*/ 11035861 h 11319640"/>
              <a:gd name="connsiteX4" fmla="*/ 7283669 w 7567448"/>
              <a:gd name="connsiteY4" fmla="*/ 11319640 h 11319640"/>
              <a:gd name="connsiteX5" fmla="*/ 283779 w 7567448"/>
              <a:gd name="connsiteY5" fmla="*/ 11319640 h 11319640"/>
              <a:gd name="connsiteX6" fmla="*/ 0 w 7567448"/>
              <a:gd name="connsiteY6" fmla="*/ 11035861 h 11319640"/>
              <a:gd name="connsiteX7" fmla="*/ 0 w 7567448"/>
              <a:gd name="connsiteY7" fmla="*/ 283779 h 11319640"/>
              <a:gd name="connsiteX8" fmla="*/ 283779 w 7567448"/>
              <a:gd name="connsiteY8" fmla="*/ 0 h 1131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7448" h="11319640">
                <a:moveTo>
                  <a:pt x="283779" y="0"/>
                </a:moveTo>
                <a:lnTo>
                  <a:pt x="7283669" y="0"/>
                </a:lnTo>
                <a:cubicBezTo>
                  <a:pt x="7440396" y="0"/>
                  <a:pt x="7567448" y="127051"/>
                  <a:pt x="7567448" y="283779"/>
                </a:cubicBezTo>
                <a:lnTo>
                  <a:pt x="7567448" y="11035861"/>
                </a:lnTo>
                <a:cubicBezTo>
                  <a:pt x="7567448" y="11192588"/>
                  <a:pt x="7440396" y="11319640"/>
                  <a:pt x="7283669" y="11319640"/>
                </a:cubicBezTo>
                <a:lnTo>
                  <a:pt x="283779" y="11319640"/>
                </a:lnTo>
                <a:cubicBezTo>
                  <a:pt x="127052" y="11319640"/>
                  <a:pt x="0" y="11192588"/>
                  <a:pt x="0" y="11035861"/>
                </a:cubicBezTo>
                <a:lnTo>
                  <a:pt x="0" y="283779"/>
                </a:lnTo>
                <a:cubicBezTo>
                  <a:pt x="0" y="127051"/>
                  <a:pt x="127052" y="0"/>
                  <a:pt x="283779" y="0"/>
                </a:cubicBezTo>
                <a:close/>
              </a:path>
            </a:pathLst>
          </a:custGeom>
          <a:solidFill>
            <a:schemeClr val="bg1">
              <a:lumMod val="95000"/>
            </a:schemeClr>
          </a:solidFill>
        </p:spPr>
        <p:txBody>
          <a:bodyPr wrap="square">
            <a:noAutofit/>
          </a:bodyPr>
          <a:lstStyle>
            <a:lvl1pPr>
              <a:defRPr sz="1051"/>
            </a:lvl1pPr>
          </a:lstStyle>
          <a:p>
            <a:endParaRPr lang="en-US"/>
          </a:p>
        </p:txBody>
      </p:sp>
      <p:sp>
        <p:nvSpPr>
          <p:cNvPr id="18" name="Picture Placeholder 15">
            <a:extLst>
              <a:ext uri="{FF2B5EF4-FFF2-40B4-BE49-F238E27FC236}">
                <a16:creationId xmlns:a16="http://schemas.microsoft.com/office/drawing/2014/main" id="{2A2B852F-3E72-754B-9D24-B41366B689E0}"/>
              </a:ext>
            </a:extLst>
          </p:cNvPr>
          <p:cNvSpPr>
            <a:spLocks noGrp="1"/>
          </p:cNvSpPr>
          <p:nvPr>
            <p:ph type="pic" sz="quarter" idx="18"/>
          </p:nvPr>
        </p:nvSpPr>
        <p:spPr>
          <a:xfrm flipH="1">
            <a:off x="7141976" y="4655702"/>
            <a:ext cx="573465" cy="1244556"/>
          </a:xfrm>
          <a:custGeom>
            <a:avLst/>
            <a:gdLst>
              <a:gd name="connsiteX0" fmla="*/ 309099 w 2915171"/>
              <a:gd name="connsiteY0" fmla="*/ 0 h 6328259"/>
              <a:gd name="connsiteX1" fmla="*/ 598213 w 2915171"/>
              <a:gd name="connsiteY1" fmla="*/ 0 h 6328259"/>
              <a:gd name="connsiteX2" fmla="*/ 644560 w 2915171"/>
              <a:gd name="connsiteY2" fmla="*/ 46539 h 6328259"/>
              <a:gd name="connsiteX3" fmla="*/ 644560 w 2915171"/>
              <a:gd name="connsiteY3" fmla="*/ 60450 h 6328259"/>
              <a:gd name="connsiteX4" fmla="*/ 819034 w 2915171"/>
              <a:gd name="connsiteY4" fmla="*/ 235524 h 6328259"/>
              <a:gd name="connsiteX5" fmla="*/ 2096137 w 2915171"/>
              <a:gd name="connsiteY5" fmla="*/ 235524 h 6328259"/>
              <a:gd name="connsiteX6" fmla="*/ 2270611 w 2915171"/>
              <a:gd name="connsiteY6" fmla="*/ 60450 h 6328259"/>
              <a:gd name="connsiteX7" fmla="*/ 2270611 w 2915171"/>
              <a:gd name="connsiteY7" fmla="*/ 46539 h 6328259"/>
              <a:gd name="connsiteX8" fmla="*/ 2316956 w 2915171"/>
              <a:gd name="connsiteY8" fmla="*/ 0 h 6328259"/>
              <a:gd name="connsiteX9" fmla="*/ 2606071 w 2915171"/>
              <a:gd name="connsiteY9" fmla="*/ 0 h 6328259"/>
              <a:gd name="connsiteX10" fmla="*/ 2915171 w 2915171"/>
              <a:gd name="connsiteY10" fmla="*/ 310380 h 6328259"/>
              <a:gd name="connsiteX11" fmla="*/ 2915171 w 2915171"/>
              <a:gd name="connsiteY11" fmla="*/ 6017879 h 6328259"/>
              <a:gd name="connsiteX12" fmla="*/ 2606071 w 2915171"/>
              <a:gd name="connsiteY12" fmla="*/ 6328259 h 6328259"/>
              <a:gd name="connsiteX13" fmla="*/ 309099 w 2915171"/>
              <a:gd name="connsiteY13" fmla="*/ 6328259 h 6328259"/>
              <a:gd name="connsiteX14" fmla="*/ 0 w 2915171"/>
              <a:gd name="connsiteY14" fmla="*/ 6017879 h 6328259"/>
              <a:gd name="connsiteX15" fmla="*/ 0 w 2915171"/>
              <a:gd name="connsiteY15" fmla="*/ 310380 h 6328259"/>
              <a:gd name="connsiteX16" fmla="*/ 309099 w 2915171"/>
              <a:gd name="connsiteY16" fmla="*/ 0 h 632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5171" h="6328259">
                <a:moveTo>
                  <a:pt x="309099" y="0"/>
                </a:moveTo>
                <a:lnTo>
                  <a:pt x="598213" y="0"/>
                </a:lnTo>
                <a:cubicBezTo>
                  <a:pt x="623810" y="0"/>
                  <a:pt x="644560" y="20836"/>
                  <a:pt x="644560" y="46539"/>
                </a:cubicBezTo>
                <a:lnTo>
                  <a:pt x="644560" y="60450"/>
                </a:lnTo>
                <a:cubicBezTo>
                  <a:pt x="644628" y="157161"/>
                  <a:pt x="722722" y="235524"/>
                  <a:pt x="819034" y="235524"/>
                </a:cubicBezTo>
                <a:lnTo>
                  <a:pt x="2096137" y="235524"/>
                </a:lnTo>
                <a:cubicBezTo>
                  <a:pt x="2192448" y="235524"/>
                  <a:pt x="2270542" y="157161"/>
                  <a:pt x="2270611" y="60450"/>
                </a:cubicBezTo>
                <a:lnTo>
                  <a:pt x="2270611" y="46539"/>
                </a:lnTo>
                <a:cubicBezTo>
                  <a:pt x="2270611" y="20836"/>
                  <a:pt x="2291360" y="0"/>
                  <a:pt x="2316956" y="0"/>
                </a:cubicBezTo>
                <a:lnTo>
                  <a:pt x="2606071" y="0"/>
                </a:lnTo>
                <a:cubicBezTo>
                  <a:pt x="2776782" y="0"/>
                  <a:pt x="2915171" y="138961"/>
                  <a:pt x="2915171" y="310380"/>
                </a:cubicBezTo>
                <a:lnTo>
                  <a:pt x="2915171" y="6017879"/>
                </a:lnTo>
                <a:cubicBezTo>
                  <a:pt x="2915171" y="6189298"/>
                  <a:pt x="2776782" y="6328259"/>
                  <a:pt x="2606071" y="6328259"/>
                </a:cubicBezTo>
                <a:lnTo>
                  <a:pt x="309099" y="6328259"/>
                </a:lnTo>
                <a:cubicBezTo>
                  <a:pt x="138388" y="6328259"/>
                  <a:pt x="0" y="6189298"/>
                  <a:pt x="0" y="6017879"/>
                </a:cubicBezTo>
                <a:lnTo>
                  <a:pt x="0" y="310380"/>
                </a:lnTo>
                <a:cubicBezTo>
                  <a:pt x="0" y="138961"/>
                  <a:pt x="138388" y="0"/>
                  <a:pt x="309099" y="0"/>
                </a:cubicBezTo>
                <a:close/>
              </a:path>
            </a:pathLst>
          </a:custGeom>
          <a:solidFill>
            <a:schemeClr val="bg1">
              <a:lumMod val="95000"/>
            </a:schemeClr>
          </a:solidFill>
        </p:spPr>
        <p:txBody>
          <a:bodyPr wrap="square">
            <a:noAutofit/>
          </a:bodyPr>
          <a:lstStyle>
            <a:lvl1pPr>
              <a:defRPr sz="1051"/>
            </a:lvl1pPr>
          </a:lstStyle>
          <a:p>
            <a:endParaRPr lang="en-US"/>
          </a:p>
        </p:txBody>
      </p:sp>
    </p:spTree>
    <p:extLst>
      <p:ext uri="{BB962C8B-B14F-4D97-AF65-F5344CB8AC3E}">
        <p14:creationId xmlns:p14="http://schemas.microsoft.com/office/powerpoint/2010/main" val="3098446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content slide">
    <p:spTree>
      <p:nvGrpSpPr>
        <p:cNvPr id="1" name=""/>
        <p:cNvGrpSpPr/>
        <p:nvPr/>
      </p:nvGrpSpPr>
      <p:grpSpPr>
        <a:xfrm>
          <a:off x="0" y="0"/>
          <a:ext cx="0" cy="0"/>
          <a:chOff x="0" y="0"/>
          <a:chExt cx="0" cy="0"/>
        </a:xfrm>
      </p:grpSpPr>
      <p:sp>
        <p:nvSpPr>
          <p:cNvPr id="6" name="object 5"/>
          <p:cNvSpPr txBox="1"/>
          <p:nvPr userDrawn="1"/>
        </p:nvSpPr>
        <p:spPr>
          <a:xfrm>
            <a:off x="436798" y="363163"/>
            <a:ext cx="3403682" cy="196375"/>
          </a:xfrm>
          <a:prstGeom prst="rect">
            <a:avLst/>
          </a:prstGeom>
        </p:spPr>
        <p:txBody>
          <a:bodyPr vert="horz" wrap="square" lIns="0" tIns="9627" rIns="0" bIns="0" rtlCol="0">
            <a:spAutoFit/>
          </a:bodyPr>
          <a:lstStyle/>
          <a:p>
            <a:pPr marL="7701">
              <a:lnSpc>
                <a:spcPct val="100000"/>
              </a:lnSpc>
              <a:spcBef>
                <a:spcPts val="76"/>
              </a:spcBef>
            </a:pPr>
            <a:r>
              <a:rPr lang="en-GB" sz="1213" b="0" i="0" spc="0">
                <a:latin typeface="Calibri Light" panose="020F0302020204030204" pitchFamily="34" charset="0"/>
                <a:cs typeface="Calibri Light" panose="020F0302020204030204" pitchFamily="34" charset="0"/>
              </a:rPr>
              <a:t>Content Strategy</a:t>
            </a:r>
          </a:p>
        </p:txBody>
      </p:sp>
      <p:sp>
        <p:nvSpPr>
          <p:cNvPr id="7" name="object 6"/>
          <p:cNvSpPr/>
          <p:nvPr userDrawn="1"/>
        </p:nvSpPr>
        <p:spPr>
          <a:xfrm>
            <a:off x="444499" y="974796"/>
            <a:ext cx="11303209" cy="0"/>
          </a:xfrm>
          <a:custGeom>
            <a:avLst/>
            <a:gdLst/>
            <a:ahLst/>
            <a:cxnLst/>
            <a:rect l="l" t="t" r="r" b="b"/>
            <a:pathLst>
              <a:path w="18638520">
                <a:moveTo>
                  <a:pt x="0" y="0"/>
                </a:moveTo>
                <a:lnTo>
                  <a:pt x="18638175" y="0"/>
                </a:lnTo>
              </a:path>
            </a:pathLst>
          </a:custGeom>
          <a:ln w="5235">
            <a:solidFill>
              <a:srgbClr val="5B9BD5"/>
            </a:solidFill>
          </a:ln>
        </p:spPr>
        <p:txBody>
          <a:bodyPr wrap="square" lIns="0" tIns="0" rIns="0" bIns="0" rtlCol="0"/>
          <a:lstStyle/>
          <a:p>
            <a:endParaRPr sz="1092"/>
          </a:p>
        </p:txBody>
      </p:sp>
      <p:sp>
        <p:nvSpPr>
          <p:cNvPr id="8" name="object 35"/>
          <p:cNvSpPr txBox="1">
            <a:spLocks noGrp="1"/>
          </p:cNvSpPr>
          <p:nvPr>
            <p:ph type="title"/>
          </p:nvPr>
        </p:nvSpPr>
        <p:spPr>
          <a:xfrm>
            <a:off x="417748" y="578836"/>
            <a:ext cx="10160718" cy="312650"/>
          </a:xfrm>
          <a:prstGeom prst="rect">
            <a:avLst/>
          </a:prstGeom>
        </p:spPr>
        <p:txBody>
          <a:bodyPr vert="horz" wrap="square" lIns="0" tIns="13970" rIns="0" bIns="0" rtlCol="0">
            <a:spAutoFit/>
          </a:bodyPr>
          <a:lstStyle>
            <a:lvl1pPr marL="7701">
              <a:lnSpc>
                <a:spcPct val="100000"/>
              </a:lnSpc>
              <a:spcBef>
                <a:spcPts val="67"/>
              </a:spcBef>
              <a:defRPr sz="1940" b="1" spc="0">
                <a:latin typeface="+mn-lt"/>
              </a:defRPr>
            </a:lvl1pPr>
          </a:lstStyle>
          <a:p>
            <a:pPr marL="12700">
              <a:lnSpc>
                <a:spcPct val="100000"/>
              </a:lnSpc>
              <a:spcBef>
                <a:spcPts val="110"/>
              </a:spcBef>
            </a:pPr>
            <a:endParaRPr spc="-61"/>
          </a:p>
        </p:txBody>
      </p:sp>
    </p:spTree>
    <p:extLst>
      <p:ext uri="{BB962C8B-B14F-4D97-AF65-F5344CB8AC3E}">
        <p14:creationId xmlns:p14="http://schemas.microsoft.com/office/powerpoint/2010/main" val="1337163043"/>
      </p:ext>
    </p:extLst>
  </p:cSld>
  <p:clrMapOvr>
    <a:masterClrMapping/>
  </p:clrMapOvr>
  <p:extLst>
    <p:ext uri="{DCECCB84-F9BA-43D5-87BE-67443E8EF086}">
      <p15:sldGuideLst xmlns:p15="http://schemas.microsoft.com/office/powerpoint/2012/main">
        <p15:guide id="1" pos="464">
          <p15:clr>
            <a:srgbClr val="FBAE40"/>
          </p15:clr>
        </p15:guide>
        <p15:guide id="2" orient="horz" pos="427">
          <p15:clr>
            <a:srgbClr val="FBAE40"/>
          </p15:clr>
        </p15:guide>
        <p15:guide id="3" pos="12208">
          <p15:clr>
            <a:srgbClr val="FBAE40"/>
          </p15:clr>
        </p15:guide>
        <p15:guide id="4" orient="horz" pos="668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91C7E1F8-EE5A-2336-B75B-F60330D87893}"/>
              </a:ext>
            </a:extLst>
          </p:cNvPr>
          <p:cNvSpPr>
            <a:spLocks noGrp="1"/>
          </p:cNvSpPr>
          <p:nvPr>
            <p:ph type="pic" sz="quarter" idx="13"/>
          </p:nvPr>
        </p:nvSpPr>
        <p:spPr>
          <a:xfrm>
            <a:off x="5957367" y="0"/>
            <a:ext cx="6234633" cy="6858000"/>
          </a:xfrm>
          <a:custGeom>
            <a:avLst/>
            <a:gdLst>
              <a:gd name="connsiteX0" fmla="*/ 0 w 5057163"/>
              <a:gd name="connsiteY0" fmla="*/ 6858000 h 6858000"/>
              <a:gd name="connsiteX1" fmla="*/ 1766012 w 5057163"/>
              <a:gd name="connsiteY1" fmla="*/ 0 h 6858000"/>
              <a:gd name="connsiteX2" fmla="*/ 3291151 w 5057163"/>
              <a:gd name="connsiteY2" fmla="*/ 0 h 6858000"/>
              <a:gd name="connsiteX3" fmla="*/ 5057163 w 5057163"/>
              <a:gd name="connsiteY3" fmla="*/ 6858000 h 6858000"/>
              <a:gd name="connsiteX4" fmla="*/ 0 w 5057163"/>
              <a:gd name="connsiteY4" fmla="*/ 6858000 h 6858000"/>
              <a:gd name="connsiteX0" fmla="*/ 0 w 5071398"/>
              <a:gd name="connsiteY0" fmla="*/ 6858000 h 6858000"/>
              <a:gd name="connsiteX1" fmla="*/ 1766012 w 5071398"/>
              <a:gd name="connsiteY1" fmla="*/ 0 h 6858000"/>
              <a:gd name="connsiteX2" fmla="*/ 5071398 w 5071398"/>
              <a:gd name="connsiteY2" fmla="*/ 0 h 6858000"/>
              <a:gd name="connsiteX3" fmla="*/ 5057163 w 5071398"/>
              <a:gd name="connsiteY3" fmla="*/ 6858000 h 6858000"/>
              <a:gd name="connsiteX4" fmla="*/ 0 w 5071398"/>
              <a:gd name="connsiteY4" fmla="*/ 6858000 h 6858000"/>
              <a:gd name="connsiteX0" fmla="*/ 0 w 5074614"/>
              <a:gd name="connsiteY0" fmla="*/ 6858000 h 6861490"/>
              <a:gd name="connsiteX1" fmla="*/ 1766012 w 5074614"/>
              <a:gd name="connsiteY1" fmla="*/ 0 h 6861490"/>
              <a:gd name="connsiteX2" fmla="*/ 5071398 w 5074614"/>
              <a:gd name="connsiteY2" fmla="*/ 0 h 6861490"/>
              <a:gd name="connsiteX3" fmla="*/ 5074614 w 5074614"/>
              <a:gd name="connsiteY3" fmla="*/ 6861490 h 6861490"/>
              <a:gd name="connsiteX4" fmla="*/ 0 w 5074614"/>
              <a:gd name="connsiteY4" fmla="*/ 6858000 h 68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4614" h="6861490">
                <a:moveTo>
                  <a:pt x="0" y="6858000"/>
                </a:moveTo>
                <a:lnTo>
                  <a:pt x="1766012" y="0"/>
                </a:lnTo>
                <a:lnTo>
                  <a:pt x="5071398" y="0"/>
                </a:lnTo>
                <a:lnTo>
                  <a:pt x="5074614" y="6861490"/>
                </a:lnTo>
                <a:lnTo>
                  <a:pt x="0" y="6858000"/>
                </a:lnTo>
                <a:close/>
              </a:path>
            </a:pathLst>
          </a:custGeom>
        </p:spPr>
        <p:txBody>
          <a:bodyPr/>
          <a:lstStyle/>
          <a:p>
            <a:endParaRPr lang="en-US"/>
          </a:p>
        </p:txBody>
      </p:sp>
      <p:sp>
        <p:nvSpPr>
          <p:cNvPr id="2" name="Holder 2"/>
          <p:cNvSpPr>
            <a:spLocks noGrp="1"/>
          </p:cNvSpPr>
          <p:nvPr>
            <p:ph type="title"/>
          </p:nvPr>
        </p:nvSpPr>
        <p:spPr>
          <a:xfrm>
            <a:off x="417748" y="581575"/>
            <a:ext cx="9606186" cy="298618"/>
          </a:xfrm>
          <a:prstGeom prst="rect">
            <a:avLst/>
          </a:prstGeom>
        </p:spPr>
        <p:txBody>
          <a:bodyPr lIns="0" tIns="0" rIns="0" bIns="0"/>
          <a:lstStyle>
            <a:lvl1pPr>
              <a:defRPr sz="1940" b="0" i="0">
                <a:solidFill>
                  <a:schemeClr val="tx1"/>
                </a:solidFill>
                <a:latin typeface="Calibri Light" panose="020F0302020204030204" pitchFamily="34" charset="0"/>
                <a:cs typeface="Calibri Light" panose="020F0302020204030204" pitchFamily="34" charset="0"/>
              </a:defRPr>
            </a:lvl1pPr>
          </a:lstStyle>
          <a:p>
            <a:endParaRPr/>
          </a:p>
        </p:txBody>
      </p:sp>
      <p:sp>
        <p:nvSpPr>
          <p:cNvPr id="3" name="Holder 3"/>
          <p:cNvSpPr>
            <a:spLocks noGrp="1"/>
          </p:cNvSpPr>
          <p:nvPr>
            <p:ph type="body" idx="1"/>
          </p:nvPr>
        </p:nvSpPr>
        <p:spPr>
          <a:xfrm>
            <a:off x="444499" y="2631084"/>
            <a:ext cx="11303209" cy="2675429"/>
          </a:xfrm>
          <a:prstGeom prst="rect">
            <a:avLst/>
          </a:prstGeom>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44500" y="6377940"/>
            <a:ext cx="2969261" cy="342900"/>
          </a:xfrm>
          <a:prstGeom prst="rect">
            <a:avLst/>
          </a:prstGeom>
        </p:spPr>
        <p:txBody>
          <a:bodyPr lIns="0" tIns="0" rIns="0" bIns="0"/>
          <a:lstStyle>
            <a:lvl1pPr algn="l">
              <a:defRPr>
                <a:solidFill>
                  <a:schemeClr val="tx1">
                    <a:tint val="75000"/>
                  </a:schemeClr>
                </a:solidFill>
              </a:defRPr>
            </a:lvl1pPr>
          </a:lstStyle>
          <a:p>
            <a:endParaRPr lang="en-US"/>
          </a:p>
        </p:txBody>
      </p:sp>
      <p:pic>
        <p:nvPicPr>
          <p:cNvPr id="6" name="Picture 5" descr="Logo, company name&#10;&#10;Description automatically generated">
            <a:extLst>
              <a:ext uri="{FF2B5EF4-FFF2-40B4-BE49-F238E27FC236}">
                <a16:creationId xmlns:a16="http://schemas.microsoft.com/office/drawing/2014/main" id="{7AA92483-CC33-85E7-ED1A-384623DE405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9984" y="5688399"/>
            <a:ext cx="1238695" cy="588026"/>
          </a:xfrm>
          <a:prstGeom prst="rect">
            <a:avLst/>
          </a:prstGeom>
        </p:spPr>
      </p:pic>
      <p:sp>
        <p:nvSpPr>
          <p:cNvPr id="9" name="object 24">
            <a:extLst>
              <a:ext uri="{FF2B5EF4-FFF2-40B4-BE49-F238E27FC236}">
                <a16:creationId xmlns:a16="http://schemas.microsoft.com/office/drawing/2014/main" id="{F25767A7-A00D-CF69-5F77-063F529C8886}"/>
              </a:ext>
            </a:extLst>
          </p:cNvPr>
          <p:cNvSpPr/>
          <p:nvPr/>
        </p:nvSpPr>
        <p:spPr>
          <a:xfrm>
            <a:off x="-373539" y="2828300"/>
            <a:ext cx="286123" cy="286103"/>
          </a:xfrm>
          <a:custGeom>
            <a:avLst/>
            <a:gdLst/>
            <a:ahLst/>
            <a:cxnLst/>
            <a:rect l="l" t="t" r="r" b="b"/>
            <a:pathLst>
              <a:path w="471805" h="471804">
                <a:moveTo>
                  <a:pt x="235594" y="0"/>
                </a:moveTo>
                <a:lnTo>
                  <a:pt x="188115" y="4786"/>
                </a:lnTo>
                <a:lnTo>
                  <a:pt x="143892" y="18513"/>
                </a:lnTo>
                <a:lnTo>
                  <a:pt x="103873" y="40234"/>
                </a:lnTo>
                <a:lnTo>
                  <a:pt x="69005" y="69001"/>
                </a:lnTo>
                <a:lnTo>
                  <a:pt x="40237" y="103868"/>
                </a:lnTo>
                <a:lnTo>
                  <a:pt x="18514" y="143888"/>
                </a:lnTo>
                <a:lnTo>
                  <a:pt x="4786" y="188112"/>
                </a:lnTo>
                <a:lnTo>
                  <a:pt x="0" y="235594"/>
                </a:lnTo>
                <a:lnTo>
                  <a:pt x="4786" y="283077"/>
                </a:lnTo>
                <a:lnTo>
                  <a:pt x="18514" y="327301"/>
                </a:lnTo>
                <a:lnTo>
                  <a:pt x="40237" y="367321"/>
                </a:lnTo>
                <a:lnTo>
                  <a:pt x="69005" y="402188"/>
                </a:lnTo>
                <a:lnTo>
                  <a:pt x="103873" y="430955"/>
                </a:lnTo>
                <a:lnTo>
                  <a:pt x="143892" y="452676"/>
                </a:lnTo>
                <a:lnTo>
                  <a:pt x="188115" y="466403"/>
                </a:lnTo>
                <a:lnTo>
                  <a:pt x="235594" y="471189"/>
                </a:lnTo>
                <a:lnTo>
                  <a:pt x="283074" y="466403"/>
                </a:lnTo>
                <a:lnTo>
                  <a:pt x="327297" y="452676"/>
                </a:lnTo>
                <a:lnTo>
                  <a:pt x="367316" y="430955"/>
                </a:lnTo>
                <a:lnTo>
                  <a:pt x="402184" y="402188"/>
                </a:lnTo>
                <a:lnTo>
                  <a:pt x="430952" y="367321"/>
                </a:lnTo>
                <a:lnTo>
                  <a:pt x="452675" y="327301"/>
                </a:lnTo>
                <a:lnTo>
                  <a:pt x="466403" y="283077"/>
                </a:lnTo>
                <a:lnTo>
                  <a:pt x="471189" y="235594"/>
                </a:lnTo>
                <a:lnTo>
                  <a:pt x="466403" y="188112"/>
                </a:lnTo>
                <a:lnTo>
                  <a:pt x="452675" y="143888"/>
                </a:lnTo>
                <a:lnTo>
                  <a:pt x="430952" y="103868"/>
                </a:lnTo>
                <a:lnTo>
                  <a:pt x="402184" y="69001"/>
                </a:lnTo>
                <a:lnTo>
                  <a:pt x="367316" y="40234"/>
                </a:lnTo>
                <a:lnTo>
                  <a:pt x="327297" y="18513"/>
                </a:lnTo>
                <a:lnTo>
                  <a:pt x="283074" y="4786"/>
                </a:lnTo>
                <a:lnTo>
                  <a:pt x="235594" y="0"/>
                </a:lnTo>
                <a:close/>
              </a:path>
            </a:pathLst>
          </a:custGeom>
          <a:solidFill>
            <a:srgbClr val="B4258E"/>
          </a:solidFill>
        </p:spPr>
        <p:txBody>
          <a:bodyPr wrap="square" lIns="0" tIns="0" rIns="0" bIns="0" rtlCol="0" anchor="ctr"/>
          <a:lstStyle/>
          <a:p>
            <a:pPr algn="ctr"/>
            <a:r>
              <a:rPr lang="en-GB" sz="1092" b="1">
                <a:solidFill>
                  <a:schemeClr val="bg1"/>
                </a:solidFill>
                <a:latin typeface="+mn-lt"/>
                <a:cs typeface="Calibri Light" panose="020F0302020204030204" pitchFamily="34" charset="0"/>
              </a:rPr>
              <a:t>2</a:t>
            </a:r>
            <a:endParaRPr sz="1092" b="1">
              <a:solidFill>
                <a:schemeClr val="bg1"/>
              </a:solidFill>
              <a:latin typeface="+mn-lt"/>
              <a:cs typeface="Calibri Light" panose="020F0302020204030204" pitchFamily="34" charset="0"/>
            </a:endParaRPr>
          </a:p>
        </p:txBody>
      </p:sp>
      <p:sp>
        <p:nvSpPr>
          <p:cNvPr id="10" name="object 26">
            <a:extLst>
              <a:ext uri="{FF2B5EF4-FFF2-40B4-BE49-F238E27FC236}">
                <a16:creationId xmlns:a16="http://schemas.microsoft.com/office/drawing/2014/main" id="{89C167AA-5D15-D096-27B9-5D89640C3195}"/>
              </a:ext>
            </a:extLst>
          </p:cNvPr>
          <p:cNvSpPr txBox="1"/>
          <p:nvPr/>
        </p:nvSpPr>
        <p:spPr>
          <a:xfrm>
            <a:off x="-286218" y="2869515"/>
            <a:ext cx="111291" cy="191630"/>
          </a:xfrm>
          <a:prstGeom prst="rect">
            <a:avLst/>
          </a:prstGeom>
        </p:spPr>
        <p:txBody>
          <a:bodyPr vert="horz" wrap="square" lIns="0" tIns="9627" rIns="0" bIns="0" rtlCol="0">
            <a:spAutoFit/>
          </a:bodyPr>
          <a:lstStyle/>
          <a:p>
            <a:pPr marL="7701">
              <a:lnSpc>
                <a:spcPct val="100000"/>
              </a:lnSpc>
              <a:spcBef>
                <a:spcPts val="76"/>
              </a:spcBef>
            </a:pPr>
            <a:endParaRPr sz="1182">
              <a:latin typeface="Calibri Light" panose="020F0302020204030204" pitchFamily="34" charset="0"/>
              <a:cs typeface="Calibri Light" panose="020F0302020204030204" pitchFamily="34" charset="0"/>
            </a:endParaRPr>
          </a:p>
        </p:txBody>
      </p:sp>
      <p:sp>
        <p:nvSpPr>
          <p:cNvPr id="11" name="Slide number"/>
          <p:cNvSpPr>
            <a:spLocks noChangeArrowheads="1"/>
          </p:cNvSpPr>
          <p:nvPr userDrawn="1"/>
        </p:nvSpPr>
        <p:spPr bwMode="gray">
          <a:xfrm>
            <a:off x="11285834" y="6345911"/>
            <a:ext cx="461666" cy="406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p>
            <a:pPr algn="ctr" defTabSz="546791" rtl="0" eaLnBrk="0" fontAlgn="base" hangingPunct="0">
              <a:lnSpc>
                <a:spcPct val="100000"/>
              </a:lnSpc>
              <a:spcBef>
                <a:spcPts val="0"/>
              </a:spcBef>
              <a:spcAft>
                <a:spcPts val="0"/>
              </a:spcAft>
            </a:pPr>
            <a:endParaRPr lang="en-GB" altLang="zh-TW" sz="2000" b="0" i="0" kern="1200" baseline="0">
              <a:solidFill>
                <a:srgbClr val="B4268E"/>
              </a:solidFill>
              <a:latin typeface="+mj-lt"/>
              <a:ea typeface="SimHei"/>
              <a:cs typeface="Arial" charset="0"/>
            </a:endParaRPr>
          </a:p>
        </p:txBody>
      </p:sp>
    </p:spTree>
    <p:extLst>
      <p:ext uri="{BB962C8B-B14F-4D97-AF65-F5344CB8AC3E}">
        <p14:creationId xmlns:p14="http://schemas.microsoft.com/office/powerpoint/2010/main" val="1806664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949138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graphicFrame>
        <p:nvGraphicFramePr>
          <p:cNvPr id="8" name="Table 8">
            <a:extLst>
              <a:ext uri="{FF2B5EF4-FFF2-40B4-BE49-F238E27FC236}">
                <a16:creationId xmlns:a16="http://schemas.microsoft.com/office/drawing/2014/main" id="{5A2355C1-304F-5883-0EE8-202CB3264295}"/>
              </a:ext>
            </a:extLst>
          </p:cNvPr>
          <p:cNvGraphicFramePr>
            <a:graphicFrameLocks noGrp="1"/>
          </p:cNvGraphicFramePr>
          <p:nvPr userDrawn="1">
            <p:extLst>
              <p:ext uri="{D42A27DB-BD31-4B8C-83A1-F6EECF244321}">
                <p14:modId xmlns:p14="http://schemas.microsoft.com/office/powerpoint/2010/main" val="1180471017"/>
              </p:ext>
            </p:extLst>
          </p:nvPr>
        </p:nvGraphicFramePr>
        <p:xfrm>
          <a:off x="-426720" y="2040466"/>
          <a:ext cx="325120" cy="2225040"/>
        </p:xfrm>
        <a:graphic>
          <a:graphicData uri="http://schemas.openxmlformats.org/drawingml/2006/table">
            <a:tbl>
              <a:tblPr>
                <a:tableStyleId>{5C22544A-7EE6-4342-B048-85BDC9FD1C3A}</a:tableStyleId>
              </a:tblPr>
              <a:tblGrid>
                <a:gridCol w="325120">
                  <a:extLst>
                    <a:ext uri="{9D8B030D-6E8A-4147-A177-3AD203B41FA5}">
                      <a16:colId xmlns:a16="http://schemas.microsoft.com/office/drawing/2014/main" val="126127911"/>
                    </a:ext>
                  </a:extLst>
                </a:gridCol>
              </a:tblGrid>
              <a:tr h="370840">
                <a:tc>
                  <a:txBody>
                    <a:bodyPr/>
                    <a:lstStyle/>
                    <a:p>
                      <a:endParaRPr lang="en-US"/>
                    </a:p>
                  </a:txBody>
                  <a:tcPr>
                    <a:solidFill>
                      <a:srgbClr val="B4268E"/>
                    </a:solidFill>
                  </a:tcPr>
                </a:tc>
                <a:extLst>
                  <a:ext uri="{0D108BD9-81ED-4DB2-BD59-A6C34878D82A}">
                    <a16:rowId xmlns:a16="http://schemas.microsoft.com/office/drawing/2014/main" val="3340839057"/>
                  </a:ext>
                </a:extLst>
              </a:tr>
              <a:tr h="370840">
                <a:tc>
                  <a:txBody>
                    <a:bodyPr/>
                    <a:lstStyle/>
                    <a:p>
                      <a:endParaRPr lang="en-US"/>
                    </a:p>
                  </a:txBody>
                  <a:tcPr>
                    <a:solidFill>
                      <a:srgbClr val="1C4377"/>
                    </a:solidFill>
                  </a:tcPr>
                </a:tc>
                <a:extLst>
                  <a:ext uri="{0D108BD9-81ED-4DB2-BD59-A6C34878D82A}">
                    <a16:rowId xmlns:a16="http://schemas.microsoft.com/office/drawing/2014/main" val="3303687775"/>
                  </a:ext>
                </a:extLst>
              </a:tr>
              <a:tr h="370840">
                <a:tc>
                  <a:txBody>
                    <a:bodyPr/>
                    <a:lstStyle/>
                    <a:p>
                      <a:endParaRPr lang="en-US"/>
                    </a:p>
                  </a:txBody>
                  <a:tcPr>
                    <a:solidFill>
                      <a:srgbClr val="8FA2BC"/>
                    </a:solidFill>
                  </a:tcPr>
                </a:tc>
                <a:extLst>
                  <a:ext uri="{0D108BD9-81ED-4DB2-BD59-A6C34878D82A}">
                    <a16:rowId xmlns:a16="http://schemas.microsoft.com/office/drawing/2014/main" val="2183480366"/>
                  </a:ext>
                </a:extLst>
              </a:tr>
              <a:tr h="370840">
                <a:tc>
                  <a:txBody>
                    <a:bodyPr/>
                    <a:lstStyle/>
                    <a:p>
                      <a:endParaRPr lang="en-US"/>
                    </a:p>
                  </a:txBody>
                  <a:tcPr>
                    <a:solidFill>
                      <a:srgbClr val="87B2B2"/>
                    </a:solidFill>
                  </a:tcPr>
                </a:tc>
                <a:extLst>
                  <a:ext uri="{0D108BD9-81ED-4DB2-BD59-A6C34878D82A}">
                    <a16:rowId xmlns:a16="http://schemas.microsoft.com/office/drawing/2014/main" val="1165647224"/>
                  </a:ext>
                </a:extLst>
              </a:tr>
              <a:tr h="370840">
                <a:tc>
                  <a:txBody>
                    <a:bodyPr/>
                    <a:lstStyle/>
                    <a:p>
                      <a:endParaRPr lang="en-US"/>
                    </a:p>
                  </a:txBody>
                  <a:tcPr>
                    <a:solidFill>
                      <a:srgbClr val="5B9BD5"/>
                    </a:solidFill>
                  </a:tcPr>
                </a:tc>
                <a:extLst>
                  <a:ext uri="{0D108BD9-81ED-4DB2-BD59-A6C34878D82A}">
                    <a16:rowId xmlns:a16="http://schemas.microsoft.com/office/drawing/2014/main" val="679606891"/>
                  </a:ext>
                </a:extLst>
              </a:tr>
              <a:tr h="370840">
                <a:tc>
                  <a:txBody>
                    <a:bodyPr/>
                    <a:lstStyle/>
                    <a:p>
                      <a:endParaRPr lang="en-US"/>
                    </a:p>
                  </a:txBody>
                  <a:tcPr>
                    <a:solidFill>
                      <a:srgbClr val="FFC003"/>
                    </a:solidFill>
                  </a:tcPr>
                </a:tc>
                <a:extLst>
                  <a:ext uri="{0D108BD9-81ED-4DB2-BD59-A6C34878D82A}">
                    <a16:rowId xmlns:a16="http://schemas.microsoft.com/office/drawing/2014/main" val="2814503367"/>
                  </a:ext>
                </a:extLst>
              </a:tr>
            </a:tbl>
          </a:graphicData>
        </a:graphic>
      </p:graphicFrame>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99" r:id="rId1"/>
    <p:sldLayoutId id="2147483701" r:id="rId2"/>
    <p:sldLayoutId id="2147483702"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70" r:id="rId13"/>
    <p:sldLayoutId id="2147483694" r:id="rId14"/>
    <p:sldLayoutId id="2147483698" r:id="rId15"/>
    <p:sldLayoutId id="2147483700" r:id="rId16"/>
  </p:sldLayoutIdLst>
  <p:hf sldNum="0" hdr="0" ftr="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2FFC_680D04E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projects.it.ox.ac.uk/transforming-oxfords-digital-communications-programme-0"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3.png"/><Relationship Id="rId1" Type="http://schemas.openxmlformats.org/officeDocument/2006/relationships/slideLayout" Target="../slideLayouts/slideLayout3.xml"/><Relationship Id="rId5" Type="http://schemas.openxmlformats.org/officeDocument/2006/relationships/hyperlink" Target="mailto:dan.selinger@admin.ox.ac.uk" TargetMode="External"/><Relationship Id="rId4" Type="http://schemas.openxmlformats.org/officeDocument/2006/relationships/hyperlink" Target="mailto:elizabeth.mccarthy@admin.ox.ac.uk"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slides/_rels/slide2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jpeg"/><Relationship Id="rId5" Type="http://schemas.openxmlformats.org/officeDocument/2006/relationships/image" Target="../media/image44.jpe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building with a dome and a lawn&#10;&#10;Description automatically generated">
            <a:extLst>
              <a:ext uri="{FF2B5EF4-FFF2-40B4-BE49-F238E27FC236}">
                <a16:creationId xmlns:a16="http://schemas.microsoft.com/office/drawing/2014/main" id="{61856EAE-4F93-4425-82BD-24F601B836FD}"/>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18082" r="29670"/>
          <a:stretch/>
        </p:blipFill>
        <p:spPr>
          <a:xfrm>
            <a:off x="5957367" y="0"/>
            <a:ext cx="6234633" cy="6858000"/>
          </a:xfrm>
        </p:spPr>
      </p:pic>
      <p:sp>
        <p:nvSpPr>
          <p:cNvPr id="7" name="object 7"/>
          <p:cNvSpPr txBox="1"/>
          <p:nvPr/>
        </p:nvSpPr>
        <p:spPr>
          <a:xfrm>
            <a:off x="437194" y="2549781"/>
            <a:ext cx="5658805" cy="1104273"/>
          </a:xfrm>
          <a:prstGeom prst="rect">
            <a:avLst/>
          </a:prstGeom>
        </p:spPr>
        <p:txBody>
          <a:bodyPr vert="horz" wrap="square" lIns="0" tIns="270315" rIns="0" bIns="0" rtlCol="0" anchor="t">
            <a:spAutoFit/>
          </a:bodyPr>
          <a:lstStyle/>
          <a:p>
            <a:pPr marL="7620">
              <a:spcBef>
                <a:spcPts val="2128"/>
              </a:spcBef>
            </a:pPr>
            <a:r>
              <a:rPr lang="en-GB" sz="4000">
                <a:latin typeface="Calibri Light"/>
                <a:cs typeface="Calibri Light"/>
              </a:rPr>
              <a:t>Content Strategy Summary</a:t>
            </a:r>
            <a:endParaRPr lang="en-US" sz="4000">
              <a:latin typeface="Calibri Light"/>
              <a:cs typeface="Calibri Light"/>
            </a:endParaRPr>
          </a:p>
          <a:p>
            <a:pPr marL="7620">
              <a:spcBef>
                <a:spcPts val="288"/>
              </a:spcBef>
            </a:pPr>
            <a:r>
              <a:rPr lang="en-GB" sz="1150" spc="9" dirty="0">
                <a:latin typeface="Calibri Light"/>
                <a:cs typeface="Calibri Light"/>
              </a:rPr>
              <a:t>April</a:t>
            </a:r>
            <a:r>
              <a:rPr lang="en-GB" sz="1150" spc="9">
                <a:latin typeface="Calibri Light"/>
                <a:cs typeface="Calibri Light"/>
              </a:rPr>
              <a:t> 2024</a:t>
            </a:r>
            <a:endParaRPr/>
          </a:p>
        </p:txBody>
      </p:sp>
      <p:sp>
        <p:nvSpPr>
          <p:cNvPr id="2" name="Date Placeholder 1">
            <a:extLst>
              <a:ext uri="{FF2B5EF4-FFF2-40B4-BE49-F238E27FC236}">
                <a16:creationId xmlns:a16="http://schemas.microsoft.com/office/drawing/2014/main" id="{48331426-D811-0B34-2165-EE48249187AA}"/>
              </a:ext>
            </a:extLst>
          </p:cNvPr>
          <p:cNvSpPr>
            <a:spLocks noGrp="1"/>
          </p:cNvSpPr>
          <p:nvPr>
            <p:ph type="dt" sz="half" idx="6"/>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FBE70-644E-4F41-81D4-F895CB9C4AB5}"/>
              </a:ext>
            </a:extLst>
          </p:cNvPr>
          <p:cNvSpPr>
            <a:spLocks noGrp="1"/>
          </p:cNvSpPr>
          <p:nvPr>
            <p:ph type="title"/>
          </p:nvPr>
        </p:nvSpPr>
        <p:spPr>
          <a:xfrm>
            <a:off x="417748" y="574220"/>
            <a:ext cx="10160718" cy="321883"/>
          </a:xfrm>
        </p:spPr>
        <p:txBody>
          <a:bodyPr/>
          <a:lstStyle/>
          <a:p>
            <a:r>
              <a:rPr lang="en-GB"/>
              <a:t>Where to publish – external or </a:t>
            </a:r>
            <a:r>
              <a:rPr lang="en-GB" sz="2000"/>
              <a:t>internal</a:t>
            </a:r>
            <a:r>
              <a:rPr lang="en-GB"/>
              <a:t>?</a:t>
            </a:r>
          </a:p>
        </p:txBody>
      </p:sp>
      <p:sp>
        <p:nvSpPr>
          <p:cNvPr id="3" name="Rectangle: Rounded Corners 35">
            <a:extLst>
              <a:ext uri="{FF2B5EF4-FFF2-40B4-BE49-F238E27FC236}">
                <a16:creationId xmlns:a16="http://schemas.microsoft.com/office/drawing/2014/main" id="{700FBB89-1563-4FC6-94F1-FB1059BC47AB}"/>
              </a:ext>
            </a:extLst>
          </p:cNvPr>
          <p:cNvSpPr/>
          <p:nvPr/>
        </p:nvSpPr>
        <p:spPr>
          <a:xfrm flipH="1">
            <a:off x="175192" y="1747653"/>
            <a:ext cx="1438343" cy="411098"/>
          </a:xfrm>
          <a:prstGeom prst="roundRect">
            <a:avLst>
              <a:gd name="adj" fmla="val 9984"/>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ID" sz="1100">
                <a:latin typeface="+mj-lt"/>
              </a:rPr>
              <a:t>Solely for </a:t>
            </a:r>
            <a:r>
              <a:rPr lang="en-ID" sz="1100" b="1">
                <a:latin typeface="+mj-lt"/>
              </a:rPr>
              <a:t>external </a:t>
            </a:r>
            <a:r>
              <a:rPr lang="en-ID" sz="1100">
                <a:latin typeface="+mj-lt"/>
              </a:rPr>
              <a:t>audiences</a:t>
            </a:r>
          </a:p>
        </p:txBody>
      </p:sp>
      <p:graphicFrame>
        <p:nvGraphicFramePr>
          <p:cNvPr id="5" name="Table 4">
            <a:extLst>
              <a:ext uri="{FF2B5EF4-FFF2-40B4-BE49-F238E27FC236}">
                <a16:creationId xmlns:a16="http://schemas.microsoft.com/office/drawing/2014/main" id="{523A85CD-5BA2-4F27-AF78-0288D4CC1219}"/>
              </a:ext>
            </a:extLst>
          </p:cNvPr>
          <p:cNvGraphicFramePr>
            <a:graphicFrameLocks noGrp="1"/>
          </p:cNvGraphicFramePr>
          <p:nvPr>
            <p:extLst>
              <p:ext uri="{D42A27DB-BD31-4B8C-83A1-F6EECF244321}">
                <p14:modId xmlns:p14="http://schemas.microsoft.com/office/powerpoint/2010/main" val="724081445"/>
              </p:ext>
            </p:extLst>
          </p:nvPr>
        </p:nvGraphicFramePr>
        <p:xfrm>
          <a:off x="1950614" y="1293237"/>
          <a:ext cx="8867851" cy="5380409"/>
        </p:xfrm>
        <a:graphic>
          <a:graphicData uri="http://schemas.openxmlformats.org/drawingml/2006/table">
            <a:tbl>
              <a:tblPr firstRow="1" bandRow="1">
                <a:tableStyleId>{5C22544A-7EE6-4342-B048-85BDC9FD1C3A}</a:tableStyleId>
              </a:tblPr>
              <a:tblGrid>
                <a:gridCol w="2955950">
                  <a:extLst>
                    <a:ext uri="{9D8B030D-6E8A-4147-A177-3AD203B41FA5}">
                      <a16:colId xmlns:a16="http://schemas.microsoft.com/office/drawing/2014/main" val="1652912823"/>
                    </a:ext>
                  </a:extLst>
                </a:gridCol>
                <a:gridCol w="3182474">
                  <a:extLst>
                    <a:ext uri="{9D8B030D-6E8A-4147-A177-3AD203B41FA5}">
                      <a16:colId xmlns:a16="http://schemas.microsoft.com/office/drawing/2014/main" val="3403793633"/>
                    </a:ext>
                  </a:extLst>
                </a:gridCol>
                <a:gridCol w="2729427">
                  <a:extLst>
                    <a:ext uri="{9D8B030D-6E8A-4147-A177-3AD203B41FA5}">
                      <a16:colId xmlns:a16="http://schemas.microsoft.com/office/drawing/2014/main" val="1759942797"/>
                    </a:ext>
                  </a:extLst>
                </a:gridCol>
              </a:tblGrid>
              <a:tr h="374891">
                <a:tc>
                  <a:txBody>
                    <a:bodyPr/>
                    <a:lstStyle/>
                    <a:p>
                      <a:r>
                        <a:rPr lang="en-GB" sz="1400" dirty="0"/>
                        <a:t>Type of content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B4377"/>
                    </a:solidFill>
                  </a:tcPr>
                </a:tc>
                <a:tc>
                  <a:txBody>
                    <a:bodyPr/>
                    <a:lstStyle/>
                    <a:p>
                      <a:r>
                        <a:rPr lang="en-GB" sz="1400" dirty="0"/>
                        <a:t>Examples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B4377"/>
                    </a:solidFill>
                  </a:tcPr>
                </a:tc>
                <a:tc>
                  <a:txBody>
                    <a:bodyPr/>
                    <a:lstStyle/>
                    <a:p>
                      <a:r>
                        <a:rPr lang="en-GB" sz="1400" dirty="0"/>
                        <a:t>Where to publish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B4377"/>
                    </a:solidFill>
                  </a:tcPr>
                </a:tc>
                <a:extLst>
                  <a:ext uri="{0D108BD9-81ED-4DB2-BD59-A6C34878D82A}">
                    <a16:rowId xmlns:a16="http://schemas.microsoft.com/office/drawing/2014/main" val="3880720398"/>
                  </a:ext>
                </a:extLst>
              </a:tr>
              <a:tr h="469446">
                <a:tc>
                  <a:txBody>
                    <a:bodyPr/>
                    <a:lstStyle/>
                    <a:p>
                      <a:r>
                        <a:rPr lang="en-ID" sz="1200" kern="1200">
                          <a:solidFill>
                            <a:schemeClr val="dk1"/>
                          </a:solidFill>
                          <a:latin typeface="+mn-lt"/>
                          <a:ea typeface="+mn-ea"/>
                          <a:cs typeface="+mn-cs"/>
                        </a:rPr>
                        <a:t>Solely for external audiences</a:t>
                      </a:r>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alpha val="60392"/>
                      </a:srgbClr>
                    </a:solidFill>
                  </a:tcPr>
                </a:tc>
                <a:tc>
                  <a:txBody>
                    <a:bodyPr/>
                    <a:lstStyle/>
                    <a:p>
                      <a:pPr marL="171450" indent="-171450">
                        <a:buFont typeface="Arial" panose="020B0604020202020204" pitchFamily="34" charset="0"/>
                        <a:buChar char="•"/>
                      </a:pPr>
                      <a:r>
                        <a:rPr lang="en-GB" sz="1200"/>
                        <a:t>External venue hire information</a:t>
                      </a:r>
                    </a:p>
                    <a:p>
                      <a:pPr marL="171450" indent="-171450">
                        <a:buFont typeface="Arial" panose="020B0604020202020204" pitchFamily="34" charset="0"/>
                        <a:buChar char="•"/>
                      </a:pPr>
                      <a:r>
                        <a:rPr lang="en-GB" sz="1200"/>
                        <a:t>Information for prospective staff and students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alpha val="60392"/>
                      </a:srgbClr>
                    </a:solidFill>
                  </a:tcPr>
                </a:tc>
                <a:tc>
                  <a:txBody>
                    <a:bodyPr/>
                    <a:lstStyle/>
                    <a:p>
                      <a:r>
                        <a:rPr lang="en-GB" sz="1200"/>
                        <a:t>Website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alpha val="60392"/>
                      </a:srgbClr>
                    </a:solidFill>
                  </a:tcPr>
                </a:tc>
                <a:extLst>
                  <a:ext uri="{0D108BD9-81ED-4DB2-BD59-A6C34878D82A}">
                    <a16:rowId xmlns:a16="http://schemas.microsoft.com/office/drawing/2014/main" val="2615674409"/>
                  </a:ext>
                </a:extLst>
              </a:tr>
              <a:tr h="670859">
                <a:tc>
                  <a:txBody>
                    <a:bodyPr/>
                    <a:lstStyle/>
                    <a:p>
                      <a:r>
                        <a:rPr lang="en-GB" sz="1200"/>
                        <a:t>Predominantly for external audiences but likely to be </a:t>
                      </a:r>
                      <a:r>
                        <a:rPr lang="en-GB" sz="1200" b="1"/>
                        <a:t>of interest </a:t>
                      </a:r>
                      <a:r>
                        <a:rPr lang="en-GB" sz="1200"/>
                        <a:t>to staff and students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alpha val="23529"/>
                      </a:srgbClr>
                    </a:solidFill>
                  </a:tcPr>
                </a:tc>
                <a:tc>
                  <a:txBody>
                    <a:bodyPr/>
                    <a:lstStyle/>
                    <a:p>
                      <a:pPr marL="171450" indent="-171450">
                        <a:buFont typeface="Arial" panose="020B0604020202020204" pitchFamily="34" charset="0"/>
                        <a:buChar char="•"/>
                      </a:pPr>
                      <a:r>
                        <a:rPr lang="en-GB" sz="1200"/>
                        <a:t>Public events to which staff and students are invited</a:t>
                      </a:r>
                    </a:p>
                    <a:p>
                      <a:pPr marL="171450" indent="-171450">
                        <a:buFont typeface="Arial" panose="020B0604020202020204" pitchFamily="34" charset="0"/>
                        <a:buChar char="•"/>
                      </a:pPr>
                      <a:r>
                        <a:rPr lang="en-GB" sz="1200"/>
                        <a:t>External news releases and stories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alpha val="23529"/>
                      </a:srgbClr>
                    </a:solidFill>
                  </a:tcPr>
                </a:tc>
                <a:tc rowSpan="2">
                  <a:txBody>
                    <a:bodyPr/>
                    <a:lstStyle/>
                    <a:p>
                      <a:endParaRPr lang="en-GB" sz="1200"/>
                    </a:p>
                    <a:p>
                      <a:endParaRPr lang="en-GB" sz="1200"/>
                    </a:p>
                    <a:p>
                      <a:r>
                        <a:rPr lang="en-GB" sz="1200"/>
                        <a:t>Full details on website</a:t>
                      </a:r>
                      <a:br>
                        <a:rPr lang="en-GB" sz="1200"/>
                      </a:br>
                      <a:r>
                        <a:rPr lang="en-GB" sz="1200"/>
                        <a:t>Secondary information on internal channels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alpha val="23529"/>
                      </a:srgbClr>
                    </a:solidFill>
                  </a:tcPr>
                </a:tc>
                <a:extLst>
                  <a:ext uri="{0D108BD9-81ED-4DB2-BD59-A6C34878D82A}">
                    <a16:rowId xmlns:a16="http://schemas.microsoft.com/office/drawing/2014/main" val="1949021552"/>
                  </a:ext>
                </a:extLst>
              </a:tr>
              <a:tr h="828709">
                <a:tc>
                  <a:txBody>
                    <a:bodyPr/>
                    <a:lstStyle/>
                    <a:p>
                      <a:r>
                        <a:rPr lang="en-GB" sz="1200"/>
                        <a:t>Predominantly for staff and students but </a:t>
                      </a:r>
                      <a:r>
                        <a:rPr lang="en-GB" sz="1200" b="1"/>
                        <a:t>must </a:t>
                      </a:r>
                      <a:r>
                        <a:rPr lang="en-GB" sz="1200"/>
                        <a:t>be made public for operational or compliance reasons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alpha val="23529"/>
                      </a:srgbClr>
                    </a:solidFill>
                  </a:tcPr>
                </a:tc>
                <a:tc>
                  <a:txBody>
                    <a:bodyPr/>
                    <a:lstStyle/>
                    <a:p>
                      <a:pPr marL="171450" indent="-171450">
                        <a:buFont typeface="Arial" panose="020B0604020202020204" pitchFamily="34" charset="0"/>
                        <a:buChar char="•"/>
                      </a:pPr>
                      <a:r>
                        <a:rPr lang="en-GB" sz="1200"/>
                        <a:t>Contractual information for students </a:t>
                      </a:r>
                    </a:p>
                    <a:p>
                      <a:pPr marL="171450" indent="-171450">
                        <a:buFont typeface="Arial" panose="020B0604020202020204" pitchFamily="34" charset="0"/>
                        <a:buChar char="•"/>
                      </a:pPr>
                      <a:r>
                        <a:rPr lang="en-GB" sz="1200"/>
                        <a:t>How to log on to University networks (eg SSO instructions)</a:t>
                      </a:r>
                    </a:p>
                    <a:p>
                      <a:pPr marL="171450" lvl="0" indent="-171450">
                        <a:buFont typeface="Arial" panose="020B0604020202020204" pitchFamily="34" charset="0"/>
                        <a:buChar char="•"/>
                      </a:pPr>
                      <a:r>
                        <a:rPr lang="en-GB" sz="1200"/>
                        <a:t>Audit-related research and funding content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alpha val="23529"/>
                      </a:srgbClr>
                    </a:solidFill>
                  </a:tcPr>
                </a:tc>
                <a:tc vMerge="1">
                  <a:txBody>
                    <a:bodyPr/>
                    <a:lstStyle/>
                    <a:p>
                      <a:endParaRPr lang="en-GB" sz="1200"/>
                    </a:p>
                  </a:txBody>
                  <a:tcPr/>
                </a:tc>
                <a:extLst>
                  <a:ext uri="{0D108BD9-81ED-4DB2-BD59-A6C34878D82A}">
                    <a16:rowId xmlns:a16="http://schemas.microsoft.com/office/drawing/2014/main" val="1977455216"/>
                  </a:ext>
                </a:extLst>
              </a:tr>
              <a:tr h="1144408">
                <a:tc>
                  <a:txBody>
                    <a:bodyPr/>
                    <a:lstStyle/>
                    <a:p>
                      <a:r>
                        <a:rPr lang="en-GB" sz="1200"/>
                        <a:t>Predominantly for staff and students, but </a:t>
                      </a:r>
                      <a:r>
                        <a:rPr lang="en-GB" sz="1200" b="0"/>
                        <a:t>likely to be </a:t>
                      </a:r>
                      <a:r>
                        <a:rPr lang="en-GB" sz="1200" b="1"/>
                        <a:t>of interest </a:t>
                      </a:r>
                      <a:r>
                        <a:rPr lang="en-GB" sz="1200" b="0"/>
                        <a:t>to </a:t>
                      </a:r>
                      <a:r>
                        <a:rPr lang="en-GB" sz="1200"/>
                        <a:t>external audiences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B2B2">
                        <a:alpha val="29020"/>
                      </a:srgbClr>
                    </a:solidFill>
                  </a:tcPr>
                </a:tc>
                <a:tc>
                  <a:txBody>
                    <a:bodyPr/>
                    <a:lstStyle/>
                    <a:p>
                      <a:pPr marL="171450" indent="-171450">
                        <a:buFontTx/>
                        <a:buChar char="-"/>
                      </a:pPr>
                      <a:r>
                        <a:rPr lang="en-GB" sz="1200"/>
                        <a:t>Key policies and procedures (particularly those with a significant public interest angle, or which are likely to be subject to freedom of information requests)</a:t>
                      </a:r>
                    </a:p>
                    <a:p>
                      <a:pPr marL="171450" indent="-171450">
                        <a:buFontTx/>
                        <a:buChar char="-"/>
                      </a:pPr>
                      <a:r>
                        <a:rPr lang="en-GB" sz="1200"/>
                        <a:t>Winners of internal awards</a:t>
                      </a:r>
                    </a:p>
                    <a:p>
                      <a:pPr marL="171450" indent="-171450">
                        <a:buFontTx/>
                        <a:buChar char="-"/>
                      </a:pPr>
                      <a:r>
                        <a:rPr lang="en-GB" sz="1200"/>
                        <a:t>Significant people moves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B2B2">
                        <a:alpha val="29020"/>
                      </a:srgbClr>
                    </a:solidFill>
                  </a:tcPr>
                </a:tc>
                <a:tc>
                  <a:txBody>
                    <a:bodyPr/>
                    <a:lstStyle/>
                    <a:p>
                      <a:r>
                        <a:rPr lang="en-GB" sz="1200"/>
                        <a:t>Full details on internal channels</a:t>
                      </a:r>
                    </a:p>
                    <a:p>
                      <a:r>
                        <a:rPr lang="en-GB" sz="1200"/>
                        <a:t>Secondary information on external channels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B2B2">
                        <a:alpha val="29020"/>
                      </a:srgbClr>
                    </a:solidFill>
                  </a:tcPr>
                </a:tc>
                <a:extLst>
                  <a:ext uri="{0D108BD9-81ED-4DB2-BD59-A6C34878D82A}">
                    <a16:rowId xmlns:a16="http://schemas.microsoft.com/office/drawing/2014/main" val="337757958"/>
                  </a:ext>
                </a:extLst>
              </a:tr>
              <a:tr h="670859">
                <a:tc>
                  <a:txBody>
                    <a:bodyPr/>
                    <a:lstStyle/>
                    <a:p>
                      <a:r>
                        <a:rPr lang="en-GB" sz="1200"/>
                        <a:t>Solely for internal audiences, with no benefit to making the information public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B2B2">
                        <a:alpha val="29020"/>
                      </a:srgbClr>
                    </a:solidFill>
                  </a:tcPr>
                </a:tc>
                <a:tc>
                  <a:txBody>
                    <a:bodyPr/>
                    <a:lstStyle/>
                    <a:p>
                      <a:pPr marL="171450" indent="-171450">
                        <a:buFontTx/>
                        <a:buChar char="-"/>
                      </a:pPr>
                      <a:r>
                        <a:rPr lang="en-GB" sz="1200"/>
                        <a:t>Internal processes and operational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B2B2">
                        <a:alpha val="29020"/>
                      </a:srgbClr>
                    </a:solidFill>
                  </a:tcPr>
                </a:tc>
                <a:tc>
                  <a:txBody>
                    <a:bodyPr/>
                    <a:lstStyle/>
                    <a:p>
                      <a:r>
                        <a:rPr lang="en-GB" sz="1200"/>
                        <a:t>Internal channels</a:t>
                      </a:r>
                      <a:br>
                        <a:rPr lang="en-GB" sz="1200"/>
                      </a:br>
                      <a:r>
                        <a:rPr lang="en-GB" sz="1200"/>
                        <a:t>Light signposting via staff and student gateway if needed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B2B2">
                        <a:alpha val="29020"/>
                      </a:srgbClr>
                    </a:solidFill>
                  </a:tcPr>
                </a:tc>
                <a:extLst>
                  <a:ext uri="{0D108BD9-81ED-4DB2-BD59-A6C34878D82A}">
                    <a16:rowId xmlns:a16="http://schemas.microsoft.com/office/drawing/2014/main" val="1546052337"/>
                  </a:ext>
                </a:extLst>
              </a:tr>
              <a:tr h="1006291">
                <a:tc>
                  <a:txBody>
                    <a:bodyPr/>
                    <a:lstStyle/>
                    <a:p>
                      <a:r>
                        <a:rPr lang="en-ID" sz="1200" b="1" kern="1200">
                          <a:solidFill>
                            <a:schemeClr val="dk1"/>
                          </a:solidFill>
                          <a:latin typeface="+mn-lt"/>
                          <a:ea typeface="+mn-ea"/>
                          <a:cs typeface="+mn-cs"/>
                        </a:rPr>
                        <a:t>Must</a:t>
                      </a:r>
                      <a:r>
                        <a:rPr lang="en-ID" sz="1200" kern="1200">
                          <a:solidFill>
                            <a:schemeClr val="dk1"/>
                          </a:solidFill>
                          <a:latin typeface="+mn-lt"/>
                          <a:ea typeface="+mn-ea"/>
                          <a:cs typeface="+mn-cs"/>
                        </a:rPr>
                        <a:t> </a:t>
                      </a:r>
                      <a:r>
                        <a:rPr lang="en-ID" sz="1200" b="1" kern="1200">
                          <a:solidFill>
                            <a:schemeClr val="dk1"/>
                          </a:solidFill>
                          <a:latin typeface="+mn-lt"/>
                          <a:ea typeface="+mn-ea"/>
                          <a:cs typeface="+mn-cs"/>
                        </a:rPr>
                        <a:t>not</a:t>
                      </a:r>
                      <a:r>
                        <a:rPr lang="en-ID" sz="1200" kern="1200">
                          <a:solidFill>
                            <a:schemeClr val="dk1"/>
                          </a:solidFill>
                          <a:latin typeface="+mn-lt"/>
                          <a:ea typeface="+mn-ea"/>
                          <a:cs typeface="+mn-cs"/>
                        </a:rPr>
                        <a:t> be shared externally for operational, data protection or reputational reasons</a:t>
                      </a:r>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B2B2">
                        <a:alpha val="64314"/>
                      </a:srgbClr>
                    </a:solidFill>
                  </a:tcPr>
                </a:tc>
                <a:tc>
                  <a:txBody>
                    <a:bodyPr/>
                    <a:lstStyle/>
                    <a:p>
                      <a:pPr marL="171450" indent="-171450">
                        <a:buFontTx/>
                        <a:buChar char="-"/>
                      </a:pPr>
                      <a:r>
                        <a:rPr lang="en-GB" sz="1200"/>
                        <a:t>Internal security and financial information</a:t>
                      </a:r>
                    </a:p>
                    <a:p>
                      <a:pPr marL="171450" indent="-171450">
                        <a:buFontTx/>
                        <a:buChar char="-"/>
                      </a:pPr>
                      <a:r>
                        <a:rPr lang="en-GB" sz="1200"/>
                        <a:t>Personal data about individuals (other than those that need to be contacted by external audiences)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B2B2">
                        <a:alpha val="64314"/>
                      </a:srgbClr>
                    </a:solidFill>
                  </a:tcPr>
                </a:tc>
                <a:tc>
                  <a:txBody>
                    <a:bodyPr/>
                    <a:lstStyle/>
                    <a:p>
                      <a:r>
                        <a:rPr lang="en-GB" sz="1200"/>
                        <a:t>Internal channels</a:t>
                      </a:r>
                      <a:br>
                        <a:rPr lang="en-GB" sz="1200"/>
                      </a:br>
                      <a:r>
                        <a:rPr lang="en-GB" sz="1200"/>
                        <a:t>Must never be made public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B2B2">
                        <a:alpha val="64314"/>
                      </a:srgbClr>
                    </a:solidFill>
                  </a:tcPr>
                </a:tc>
                <a:extLst>
                  <a:ext uri="{0D108BD9-81ED-4DB2-BD59-A6C34878D82A}">
                    <a16:rowId xmlns:a16="http://schemas.microsoft.com/office/drawing/2014/main" val="3174686701"/>
                  </a:ext>
                </a:extLst>
              </a:tr>
            </a:tbl>
          </a:graphicData>
        </a:graphic>
      </p:graphicFrame>
      <p:sp>
        <p:nvSpPr>
          <p:cNvPr id="6" name="Rectangle: Rounded Corners 35">
            <a:extLst>
              <a:ext uri="{FF2B5EF4-FFF2-40B4-BE49-F238E27FC236}">
                <a16:creationId xmlns:a16="http://schemas.microsoft.com/office/drawing/2014/main" id="{550C4D0C-1CAD-4CB4-AE50-DED70CE2337E}"/>
              </a:ext>
            </a:extLst>
          </p:cNvPr>
          <p:cNvSpPr/>
          <p:nvPr/>
        </p:nvSpPr>
        <p:spPr>
          <a:xfrm flipH="1">
            <a:off x="175192" y="6170410"/>
            <a:ext cx="1438343" cy="411098"/>
          </a:xfrm>
          <a:prstGeom prst="roundRect">
            <a:avLst>
              <a:gd name="adj" fmla="val 9984"/>
            </a:avLst>
          </a:prstGeom>
          <a:solidFill>
            <a:srgbClr val="87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ID" sz="1100">
                <a:latin typeface="+mj-lt"/>
              </a:rPr>
              <a:t>Solely  for </a:t>
            </a:r>
            <a:r>
              <a:rPr lang="en-ID" sz="1100" b="1">
                <a:latin typeface="+mj-lt"/>
              </a:rPr>
              <a:t>internal</a:t>
            </a:r>
            <a:r>
              <a:rPr lang="en-ID" sz="1100">
                <a:latin typeface="+mj-lt"/>
              </a:rPr>
              <a:t> audiences</a:t>
            </a:r>
          </a:p>
        </p:txBody>
      </p:sp>
      <p:sp>
        <p:nvSpPr>
          <p:cNvPr id="7" name="Arrow: Up-Down 6">
            <a:extLst>
              <a:ext uri="{FF2B5EF4-FFF2-40B4-BE49-F238E27FC236}">
                <a16:creationId xmlns:a16="http://schemas.microsoft.com/office/drawing/2014/main" id="{B9BDEF05-DAC0-4CAF-BCE4-6D1523E2A514}"/>
              </a:ext>
            </a:extLst>
          </p:cNvPr>
          <p:cNvSpPr/>
          <p:nvPr/>
        </p:nvSpPr>
        <p:spPr>
          <a:xfrm>
            <a:off x="569850" y="2255881"/>
            <a:ext cx="649028" cy="3817399"/>
          </a:xfrm>
          <a:prstGeom prst="upDownArrow">
            <a:avLst/>
          </a:prstGeom>
          <a:solidFill>
            <a:srgbClr val="689C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689CD4"/>
                </a:solidFill>
              </a:ln>
              <a:solidFill>
                <a:srgbClr val="689CD4"/>
              </a:solidFill>
            </a:endParaRPr>
          </a:p>
        </p:txBody>
      </p:sp>
      <p:sp>
        <p:nvSpPr>
          <p:cNvPr id="4" name="Rectangle: Rounded Corners 35">
            <a:extLst>
              <a:ext uri="{FF2B5EF4-FFF2-40B4-BE49-F238E27FC236}">
                <a16:creationId xmlns:a16="http://schemas.microsoft.com/office/drawing/2014/main" id="{CF4A569A-D5EB-55E8-3951-175E31289196}"/>
              </a:ext>
            </a:extLst>
          </p:cNvPr>
          <p:cNvSpPr/>
          <p:nvPr/>
        </p:nvSpPr>
        <p:spPr>
          <a:xfrm flipH="1">
            <a:off x="10997973" y="1711933"/>
            <a:ext cx="1021624" cy="2042253"/>
          </a:xfrm>
          <a:prstGeom prst="roundRect">
            <a:avLst>
              <a:gd name="adj" fmla="val 998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ID" sz="1100">
                <a:latin typeface="+mj-lt"/>
              </a:rPr>
              <a:t>External</a:t>
            </a:r>
            <a:endParaRPr lang="en-US"/>
          </a:p>
        </p:txBody>
      </p:sp>
      <p:sp>
        <p:nvSpPr>
          <p:cNvPr id="8" name="Rectangle: Rounded Corners 35">
            <a:extLst>
              <a:ext uri="{FF2B5EF4-FFF2-40B4-BE49-F238E27FC236}">
                <a16:creationId xmlns:a16="http://schemas.microsoft.com/office/drawing/2014/main" id="{8146ACA0-5F32-7B1D-D231-6037D2A3053D}"/>
              </a:ext>
            </a:extLst>
          </p:cNvPr>
          <p:cNvSpPr/>
          <p:nvPr/>
        </p:nvSpPr>
        <p:spPr>
          <a:xfrm flipH="1">
            <a:off x="10997973" y="3795527"/>
            <a:ext cx="1021624" cy="1804129"/>
          </a:xfrm>
          <a:prstGeom prst="roundRect">
            <a:avLst>
              <a:gd name="adj" fmla="val 998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ID" sz="1100">
                <a:latin typeface="+mj-lt"/>
              </a:rPr>
              <a:t>Internal</a:t>
            </a:r>
            <a:endParaRPr lang="en-US"/>
          </a:p>
        </p:txBody>
      </p:sp>
      <p:sp>
        <p:nvSpPr>
          <p:cNvPr id="9" name="Rectangle: Rounded Corners 35">
            <a:extLst>
              <a:ext uri="{FF2B5EF4-FFF2-40B4-BE49-F238E27FC236}">
                <a16:creationId xmlns:a16="http://schemas.microsoft.com/office/drawing/2014/main" id="{B8100686-CE0D-BCCE-C51F-146C478DEC97}"/>
              </a:ext>
            </a:extLst>
          </p:cNvPr>
          <p:cNvSpPr/>
          <p:nvPr/>
        </p:nvSpPr>
        <p:spPr>
          <a:xfrm flipH="1">
            <a:off x="10997973" y="5629090"/>
            <a:ext cx="1021624" cy="1018316"/>
          </a:xfrm>
          <a:prstGeom prst="roundRect">
            <a:avLst>
              <a:gd name="adj" fmla="val 998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ID" sz="1100">
                <a:latin typeface="+mj-lt"/>
              </a:rPr>
              <a:t>Confidential</a:t>
            </a:r>
            <a:endParaRPr lang="en-US"/>
          </a:p>
        </p:txBody>
      </p:sp>
      <p:sp>
        <p:nvSpPr>
          <p:cNvPr id="10" name="TextBox 9">
            <a:extLst>
              <a:ext uri="{FF2B5EF4-FFF2-40B4-BE49-F238E27FC236}">
                <a16:creationId xmlns:a16="http://schemas.microsoft.com/office/drawing/2014/main" id="{5AE5AC66-8967-FE94-586B-2DD507C57542}"/>
              </a:ext>
            </a:extLst>
          </p:cNvPr>
          <p:cNvSpPr txBox="1"/>
          <p:nvPr/>
        </p:nvSpPr>
        <p:spPr>
          <a:xfrm>
            <a:off x="10784681" y="1188243"/>
            <a:ext cx="144541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b="1"/>
              <a:t>Data </a:t>
            </a:r>
            <a:r>
              <a:rPr lang="en-GB" sz="1400" b="1">
                <a:ea typeface="Calibri"/>
                <a:cs typeface="Calibri"/>
              </a:rPr>
              <a:t>classification</a:t>
            </a:r>
            <a:endParaRPr lang="en-US">
              <a:ea typeface="Calibri" panose="020F0502020204030204"/>
              <a:cs typeface="Calibri" panose="020F0502020204030204"/>
            </a:endParaRPr>
          </a:p>
        </p:txBody>
      </p:sp>
    </p:spTree>
    <p:extLst>
      <p:ext uri="{BB962C8B-B14F-4D97-AF65-F5344CB8AC3E}">
        <p14:creationId xmlns:p14="http://schemas.microsoft.com/office/powerpoint/2010/main" val="1745683683"/>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FBE70-644E-4F41-81D4-F895CB9C4AB5}"/>
              </a:ext>
            </a:extLst>
          </p:cNvPr>
          <p:cNvSpPr>
            <a:spLocks noGrp="1"/>
          </p:cNvSpPr>
          <p:nvPr>
            <p:ph type="title"/>
          </p:nvPr>
        </p:nvSpPr>
        <p:spPr>
          <a:xfrm>
            <a:off x="417748" y="574220"/>
            <a:ext cx="10160718" cy="321883"/>
          </a:xfrm>
        </p:spPr>
        <p:txBody>
          <a:bodyPr/>
          <a:lstStyle/>
          <a:p>
            <a:r>
              <a:rPr lang="en-GB"/>
              <a:t>Dual </a:t>
            </a:r>
            <a:r>
              <a:rPr lang="en-GB" sz="2000"/>
              <a:t>publishing</a:t>
            </a:r>
            <a:r>
              <a:rPr lang="en-GB"/>
              <a:t> guidance </a:t>
            </a:r>
          </a:p>
        </p:txBody>
      </p:sp>
      <p:sp>
        <p:nvSpPr>
          <p:cNvPr id="8" name="Rectangle 7">
            <a:extLst>
              <a:ext uri="{FF2B5EF4-FFF2-40B4-BE49-F238E27FC236}">
                <a16:creationId xmlns:a16="http://schemas.microsoft.com/office/drawing/2014/main" id="{0C00819B-D163-42FC-80EE-50EFDB6C6C6B}"/>
              </a:ext>
            </a:extLst>
          </p:cNvPr>
          <p:cNvSpPr/>
          <p:nvPr/>
        </p:nvSpPr>
        <p:spPr>
          <a:xfrm>
            <a:off x="4056934" y="1541972"/>
            <a:ext cx="3405633" cy="4771328"/>
          </a:xfrm>
          <a:prstGeom prst="rect">
            <a:avLst/>
          </a:prstGeom>
          <a:solidFill>
            <a:schemeClr val="bg1">
              <a:lumMod val="95000"/>
            </a:schemeClr>
          </a:solidFill>
          <a:ln>
            <a:noFill/>
            <a:prstDash val="sysDash"/>
          </a:ln>
        </p:spPr>
        <p:txBody>
          <a:bodyPr wrap="square" lIns="91440" tIns="45720" rIns="91440" bIns="45720" anchor="t">
            <a:noAutofit/>
          </a:bodyPr>
          <a:lstStyle/>
          <a:p>
            <a:r>
              <a:rPr lang="en-GB" sz="2000"/>
              <a:t>Options for sharing</a:t>
            </a:r>
            <a:r>
              <a:rPr lang="en-GB" sz="2000" b="1"/>
              <a:t> internal content </a:t>
            </a:r>
            <a:r>
              <a:rPr lang="en-GB" sz="2000"/>
              <a:t>with</a:t>
            </a:r>
            <a:r>
              <a:rPr lang="en-GB" sz="2000" b="1"/>
              <a:t> external audiences</a:t>
            </a:r>
            <a:br>
              <a:rPr lang="en-GB" sz="2000" b="1"/>
            </a:br>
            <a:endParaRPr lang="en-GB" sz="2000" b="1">
              <a:latin typeface="+mj-lt"/>
            </a:endParaRPr>
          </a:p>
          <a:p>
            <a:pPr marL="228600" indent="-228600">
              <a:buAutoNum type="arabicPeriod"/>
            </a:pPr>
            <a:r>
              <a:rPr lang="en-GB">
                <a:latin typeface="+mj-lt"/>
              </a:rPr>
              <a:t>Re-purpose external content on website, focused on internal audiences</a:t>
            </a:r>
            <a:br>
              <a:rPr lang="en-GB">
                <a:latin typeface="+mj-lt"/>
              </a:rPr>
            </a:br>
            <a:endParaRPr lang="en-GB">
              <a:latin typeface="+mj-lt"/>
            </a:endParaRPr>
          </a:p>
          <a:p>
            <a:pPr marL="228600" indent="-228600">
              <a:buAutoNum type="arabicPeriod"/>
            </a:pPr>
            <a:r>
              <a:rPr lang="en-GB">
                <a:latin typeface="+mj-lt"/>
              </a:rPr>
              <a:t>Use website news stories to share internal news and best practice externally </a:t>
            </a:r>
            <a:br>
              <a:rPr lang="en-GB">
                <a:latin typeface="+mj-lt"/>
              </a:rPr>
            </a:br>
            <a:endParaRPr lang="en-GB">
              <a:latin typeface="+mj-lt"/>
            </a:endParaRPr>
          </a:p>
          <a:p>
            <a:pPr marL="228600" indent="-228600">
              <a:buAutoNum type="arabicPeriod"/>
            </a:pPr>
            <a:r>
              <a:rPr lang="en-GB">
                <a:latin typeface="+mj-lt"/>
              </a:rPr>
              <a:t>Share information via other external channels, </a:t>
            </a:r>
            <a:r>
              <a:rPr lang="en-GB" err="1">
                <a:latin typeface="+mj-lt"/>
              </a:rPr>
              <a:t>eg</a:t>
            </a:r>
            <a:r>
              <a:rPr lang="en-GB">
                <a:latin typeface="+mj-lt"/>
              </a:rPr>
              <a:t> e-newsletters and social media</a:t>
            </a:r>
            <a:endParaRPr lang="en-GB">
              <a:latin typeface="+mj-lt"/>
              <a:ea typeface="Calibri Light"/>
              <a:cs typeface="Calibri Light"/>
            </a:endParaRPr>
          </a:p>
        </p:txBody>
      </p:sp>
      <p:sp>
        <p:nvSpPr>
          <p:cNvPr id="9" name="TextBox 8">
            <a:extLst>
              <a:ext uri="{FF2B5EF4-FFF2-40B4-BE49-F238E27FC236}">
                <a16:creationId xmlns:a16="http://schemas.microsoft.com/office/drawing/2014/main" id="{892EC2A7-5E5D-49E5-A192-6F25C18C8568}"/>
              </a:ext>
            </a:extLst>
          </p:cNvPr>
          <p:cNvSpPr txBox="1"/>
          <p:nvPr/>
        </p:nvSpPr>
        <p:spPr>
          <a:xfrm>
            <a:off x="417748" y="1541972"/>
            <a:ext cx="3038021" cy="3628195"/>
          </a:xfrm>
          <a:prstGeom prst="rect">
            <a:avLst/>
          </a:prstGeom>
          <a:solidFill>
            <a:srgbClr val="B4268E">
              <a:alpha val="19608"/>
            </a:srgbClr>
          </a:solidFill>
          <a:ln>
            <a:noFill/>
            <a:prstDash val="sysDash"/>
          </a:ln>
        </p:spPr>
        <p:txBody>
          <a:bodyPr wrap="square" rtlCol="0">
            <a:noAutofit/>
          </a:bodyPr>
          <a:lstStyle/>
          <a:p>
            <a:r>
              <a:rPr lang="en-GB" sz="2000" b="1"/>
              <a:t>General principles:</a:t>
            </a:r>
            <a:br>
              <a:rPr lang="en-GB" sz="2000" b="1"/>
            </a:br>
            <a:endParaRPr lang="en-GB" sz="2000" b="1">
              <a:latin typeface="+mj-lt"/>
            </a:endParaRPr>
          </a:p>
          <a:p>
            <a:pPr marL="171450" indent="-171450">
              <a:buFontTx/>
              <a:buChar char="-"/>
            </a:pPr>
            <a:r>
              <a:rPr lang="en-GB">
                <a:latin typeface="+mj-lt"/>
              </a:rPr>
              <a:t>Ensure all content is published in context to make it easier for users</a:t>
            </a:r>
            <a:br>
              <a:rPr lang="en-GB">
                <a:latin typeface="+mj-lt"/>
              </a:rPr>
            </a:br>
            <a:endParaRPr lang="en-GB">
              <a:latin typeface="+mj-lt"/>
            </a:endParaRPr>
          </a:p>
          <a:p>
            <a:pPr marL="171450" indent="-171450">
              <a:buFontTx/>
              <a:buChar char="-"/>
            </a:pPr>
            <a:r>
              <a:rPr lang="en-GB">
                <a:latin typeface="+mj-lt"/>
              </a:rPr>
              <a:t>Wherever possible, avoid disjointed user journeys across external and internal platforms</a:t>
            </a:r>
          </a:p>
        </p:txBody>
      </p:sp>
      <p:sp>
        <p:nvSpPr>
          <p:cNvPr id="11" name="Rectangle 10">
            <a:extLst>
              <a:ext uri="{FF2B5EF4-FFF2-40B4-BE49-F238E27FC236}">
                <a16:creationId xmlns:a16="http://schemas.microsoft.com/office/drawing/2014/main" id="{70084F6B-1DDA-4542-A373-01A82623C8B7}"/>
              </a:ext>
            </a:extLst>
          </p:cNvPr>
          <p:cNvSpPr/>
          <p:nvPr/>
        </p:nvSpPr>
        <p:spPr>
          <a:xfrm>
            <a:off x="8063733" y="1541972"/>
            <a:ext cx="3225590" cy="4771328"/>
          </a:xfrm>
          <a:prstGeom prst="rect">
            <a:avLst/>
          </a:prstGeom>
          <a:solidFill>
            <a:schemeClr val="bg1">
              <a:lumMod val="95000"/>
            </a:schemeClr>
          </a:solidFill>
          <a:ln>
            <a:noFill/>
            <a:prstDash val="sysDash"/>
          </a:ln>
        </p:spPr>
        <p:txBody>
          <a:bodyPr wrap="square">
            <a:noAutofit/>
          </a:bodyPr>
          <a:lstStyle/>
          <a:p>
            <a:r>
              <a:rPr lang="en-GB" sz="2000"/>
              <a:t>Options for sharing</a:t>
            </a:r>
            <a:r>
              <a:rPr lang="en-GB" sz="2000" b="1"/>
              <a:t> external content </a:t>
            </a:r>
            <a:r>
              <a:rPr lang="en-GB" sz="2000"/>
              <a:t>with</a:t>
            </a:r>
            <a:r>
              <a:rPr lang="en-GB" sz="2000" b="1"/>
              <a:t> staff and students</a:t>
            </a:r>
            <a:br>
              <a:rPr lang="en-GB" sz="2000" b="1"/>
            </a:br>
            <a:endParaRPr lang="en-GB" sz="2000" b="1">
              <a:latin typeface="+mj-lt"/>
            </a:endParaRPr>
          </a:p>
          <a:p>
            <a:pPr marL="228600" indent="-228600">
              <a:buAutoNum type="arabicPeriod"/>
            </a:pPr>
            <a:r>
              <a:rPr lang="en-GB">
                <a:latin typeface="+mj-lt"/>
              </a:rPr>
              <a:t>Use a dynamic feed to display external information on the intranet</a:t>
            </a:r>
            <a:br>
              <a:rPr lang="en-GB">
                <a:latin typeface="+mj-lt"/>
              </a:rPr>
            </a:br>
            <a:endParaRPr lang="en-GB">
              <a:latin typeface="+mj-lt"/>
            </a:endParaRPr>
          </a:p>
          <a:p>
            <a:pPr marL="228600" indent="-228600">
              <a:buAutoNum type="arabicPeriod"/>
            </a:pPr>
            <a:r>
              <a:rPr lang="en-GB">
                <a:latin typeface="+mj-lt"/>
              </a:rPr>
              <a:t>Provide links from intranet to external content</a:t>
            </a:r>
            <a:br>
              <a:rPr lang="en-GB">
                <a:latin typeface="+mj-lt"/>
              </a:rPr>
            </a:br>
            <a:endParaRPr lang="en-GB">
              <a:latin typeface="+mj-lt"/>
            </a:endParaRPr>
          </a:p>
          <a:p>
            <a:pPr marL="228600" indent="-228600">
              <a:buAutoNum type="arabicPeriod"/>
            </a:pPr>
            <a:r>
              <a:rPr lang="en-GB">
                <a:latin typeface="+mj-lt"/>
              </a:rPr>
              <a:t>Re-purpose external content on intranet, focused on internal aspects</a:t>
            </a:r>
          </a:p>
        </p:txBody>
      </p:sp>
    </p:spTree>
    <p:extLst>
      <p:ext uri="{BB962C8B-B14F-4D97-AF65-F5344CB8AC3E}">
        <p14:creationId xmlns:p14="http://schemas.microsoft.com/office/powerpoint/2010/main" val="4181680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3E47B-3B09-F85C-C8EE-0D6789B08E0E}"/>
              </a:ext>
            </a:extLst>
          </p:cNvPr>
          <p:cNvSpPr>
            <a:spLocks noGrp="1"/>
          </p:cNvSpPr>
          <p:nvPr>
            <p:ph type="title"/>
          </p:nvPr>
        </p:nvSpPr>
        <p:spPr>
          <a:xfrm>
            <a:off x="417748" y="578836"/>
            <a:ext cx="11257332" cy="312650"/>
          </a:xfrm>
        </p:spPr>
        <p:txBody>
          <a:bodyPr/>
          <a:lstStyle/>
          <a:p>
            <a:r>
              <a:rPr lang="en-US" b="1"/>
              <a:t>Ox-Intranet and Microsoft services</a:t>
            </a:r>
          </a:p>
        </p:txBody>
      </p:sp>
      <p:grpSp>
        <p:nvGrpSpPr>
          <p:cNvPr id="11" name="Group 10">
            <a:extLst>
              <a:ext uri="{FF2B5EF4-FFF2-40B4-BE49-F238E27FC236}">
                <a16:creationId xmlns:a16="http://schemas.microsoft.com/office/drawing/2014/main" id="{F6ED0790-2FA2-8D92-FE80-5DB946F2ECA5}"/>
              </a:ext>
            </a:extLst>
          </p:cNvPr>
          <p:cNvGrpSpPr/>
          <p:nvPr/>
        </p:nvGrpSpPr>
        <p:grpSpPr>
          <a:xfrm>
            <a:off x="275410" y="1556246"/>
            <a:ext cx="11461338" cy="5114052"/>
            <a:chOff x="576756" y="1464501"/>
            <a:chExt cx="11461338" cy="5114052"/>
          </a:xfrm>
        </p:grpSpPr>
        <p:sp>
          <p:nvSpPr>
            <p:cNvPr id="12" name="Freeform 6">
              <a:extLst>
                <a:ext uri="{FF2B5EF4-FFF2-40B4-BE49-F238E27FC236}">
                  <a16:creationId xmlns:a16="http://schemas.microsoft.com/office/drawing/2014/main" id="{C8526106-01EC-F365-B93A-4167112A647C}"/>
                </a:ext>
              </a:extLst>
            </p:cNvPr>
            <p:cNvSpPr>
              <a:spLocks noChangeArrowheads="1"/>
            </p:cNvSpPr>
            <p:nvPr/>
          </p:nvSpPr>
          <p:spPr bwMode="auto">
            <a:xfrm>
              <a:off x="6288390" y="3990835"/>
              <a:ext cx="4192818" cy="1202531"/>
            </a:xfrm>
            <a:custGeom>
              <a:avLst/>
              <a:gdLst>
                <a:gd name="T0" fmla="*/ 9729 w 9730"/>
                <a:gd name="T1" fmla="*/ 0 h 1592"/>
                <a:gd name="T2" fmla="*/ 0 w 9730"/>
                <a:gd name="T3" fmla="*/ 0 h 1592"/>
                <a:gd name="T4" fmla="*/ 0 w 9730"/>
                <a:gd name="T5" fmla="*/ 1591 h 1592"/>
                <a:gd name="T6" fmla="*/ 9729 w 9730"/>
                <a:gd name="T7" fmla="*/ 1591 h 1592"/>
                <a:gd name="T8" fmla="*/ 9729 w 9730"/>
                <a:gd name="T9" fmla="*/ 0 h 1592"/>
              </a:gdLst>
              <a:ahLst/>
              <a:cxnLst>
                <a:cxn ang="0">
                  <a:pos x="T0" y="T1"/>
                </a:cxn>
                <a:cxn ang="0">
                  <a:pos x="T2" y="T3"/>
                </a:cxn>
                <a:cxn ang="0">
                  <a:pos x="T4" y="T5"/>
                </a:cxn>
                <a:cxn ang="0">
                  <a:pos x="T6" y="T7"/>
                </a:cxn>
                <a:cxn ang="0">
                  <a:pos x="T8" y="T9"/>
                </a:cxn>
              </a:cxnLst>
              <a:rect l="0" t="0" r="r" b="b"/>
              <a:pathLst>
                <a:path w="9730" h="1592">
                  <a:moveTo>
                    <a:pt x="9729" y="0"/>
                  </a:moveTo>
                  <a:lnTo>
                    <a:pt x="0" y="0"/>
                  </a:lnTo>
                  <a:lnTo>
                    <a:pt x="0" y="1591"/>
                  </a:lnTo>
                  <a:lnTo>
                    <a:pt x="9729" y="1591"/>
                  </a:lnTo>
                  <a:lnTo>
                    <a:pt x="9729" y="0"/>
                  </a:lnTo>
                </a:path>
              </a:pathLst>
            </a:custGeom>
            <a:solidFill>
              <a:schemeClr val="accent3">
                <a:lumMod val="60000"/>
                <a:lumOff val="40000"/>
                <a:alpha val="20000"/>
              </a:schemeClr>
            </a:solidFill>
            <a:ln>
              <a:noFill/>
            </a:ln>
            <a:effectLst/>
          </p:spPr>
          <p:txBody>
            <a:bodyPr wrap="none" lIns="1260000" anchor="ctr"/>
            <a:lstStyle/>
            <a:p>
              <a:pPr algn="r"/>
              <a:r>
                <a:rPr lang="es-MX" sz="1600" b="1"/>
                <a:t>Team collaboration</a:t>
              </a:r>
            </a:p>
            <a:p>
              <a:pPr algn="r"/>
              <a:r>
                <a:rPr lang="es-MX" sz="1600" b="1">
                  <a:latin typeface="+mj-lt"/>
                </a:rPr>
                <a:t>(MS Teams, SharePoint)</a:t>
              </a:r>
            </a:p>
          </p:txBody>
        </p:sp>
        <p:sp>
          <p:nvSpPr>
            <p:cNvPr id="13" name="Freeform 8">
              <a:extLst>
                <a:ext uri="{FF2B5EF4-FFF2-40B4-BE49-F238E27FC236}">
                  <a16:creationId xmlns:a16="http://schemas.microsoft.com/office/drawing/2014/main" id="{541F6065-1A32-3742-046A-4187694E9F03}"/>
                </a:ext>
              </a:extLst>
            </p:cNvPr>
            <p:cNvSpPr>
              <a:spLocks noChangeArrowheads="1"/>
            </p:cNvSpPr>
            <p:nvPr/>
          </p:nvSpPr>
          <p:spPr bwMode="auto">
            <a:xfrm>
              <a:off x="6997700" y="5275380"/>
              <a:ext cx="3480512" cy="1202531"/>
            </a:xfrm>
            <a:custGeom>
              <a:avLst/>
              <a:gdLst>
                <a:gd name="T0" fmla="*/ 9729 w 9730"/>
                <a:gd name="T1" fmla="*/ 0 h 1592"/>
                <a:gd name="T2" fmla="*/ 0 w 9730"/>
                <a:gd name="T3" fmla="*/ 0 h 1592"/>
                <a:gd name="T4" fmla="*/ 0 w 9730"/>
                <a:gd name="T5" fmla="*/ 1591 h 1592"/>
                <a:gd name="T6" fmla="*/ 9729 w 9730"/>
                <a:gd name="T7" fmla="*/ 1591 h 1592"/>
                <a:gd name="T8" fmla="*/ 9729 w 9730"/>
                <a:gd name="T9" fmla="*/ 0 h 1592"/>
              </a:gdLst>
              <a:ahLst/>
              <a:cxnLst>
                <a:cxn ang="0">
                  <a:pos x="T0" y="T1"/>
                </a:cxn>
                <a:cxn ang="0">
                  <a:pos x="T2" y="T3"/>
                </a:cxn>
                <a:cxn ang="0">
                  <a:pos x="T4" y="T5"/>
                </a:cxn>
                <a:cxn ang="0">
                  <a:pos x="T6" y="T7"/>
                </a:cxn>
                <a:cxn ang="0">
                  <a:pos x="T8" y="T9"/>
                </a:cxn>
              </a:cxnLst>
              <a:rect l="0" t="0" r="r" b="b"/>
              <a:pathLst>
                <a:path w="9730" h="1592">
                  <a:moveTo>
                    <a:pt x="9729" y="0"/>
                  </a:moveTo>
                  <a:lnTo>
                    <a:pt x="0" y="0"/>
                  </a:lnTo>
                  <a:lnTo>
                    <a:pt x="0" y="1591"/>
                  </a:lnTo>
                  <a:lnTo>
                    <a:pt x="9729" y="1591"/>
                  </a:lnTo>
                  <a:lnTo>
                    <a:pt x="9729" y="0"/>
                  </a:lnTo>
                </a:path>
              </a:pathLst>
            </a:custGeom>
            <a:solidFill>
              <a:srgbClr val="87B2B2">
                <a:alpha val="20000"/>
              </a:srgbClr>
            </a:solidFill>
            <a:ln>
              <a:noFill/>
            </a:ln>
            <a:effectLst/>
          </p:spPr>
          <p:txBody>
            <a:bodyPr wrap="none" lIns="1260000" anchor="ctr"/>
            <a:lstStyle/>
            <a:p>
              <a:pPr algn="r"/>
              <a:r>
                <a:rPr lang="es-MX" sz="1600" b="1"/>
                <a:t>Personal storage and creation</a:t>
              </a:r>
              <a:br>
                <a:rPr lang="es-MX" sz="1600">
                  <a:latin typeface="+mj-lt"/>
                </a:rPr>
              </a:br>
              <a:r>
                <a:rPr lang="es-MX" sz="1600">
                  <a:latin typeface="+mj-lt"/>
                </a:rPr>
                <a:t>(Email, OneDrive)</a:t>
              </a:r>
            </a:p>
          </p:txBody>
        </p:sp>
        <p:sp>
          <p:nvSpPr>
            <p:cNvPr id="14" name="Freeform 4">
              <a:extLst>
                <a:ext uri="{FF2B5EF4-FFF2-40B4-BE49-F238E27FC236}">
                  <a16:creationId xmlns:a16="http://schemas.microsoft.com/office/drawing/2014/main" id="{D7F729CC-B776-6CBA-F884-8DA9A293AD6E}"/>
                </a:ext>
              </a:extLst>
            </p:cNvPr>
            <p:cNvSpPr>
              <a:spLocks noChangeArrowheads="1"/>
            </p:cNvSpPr>
            <p:nvPr/>
          </p:nvSpPr>
          <p:spPr bwMode="auto">
            <a:xfrm>
              <a:off x="5537200" y="2700529"/>
              <a:ext cx="4941011" cy="1192140"/>
            </a:xfrm>
            <a:custGeom>
              <a:avLst/>
              <a:gdLst>
                <a:gd name="T0" fmla="*/ 9729 w 9730"/>
                <a:gd name="T1" fmla="*/ 0 h 1591"/>
                <a:gd name="T2" fmla="*/ 0 w 9730"/>
                <a:gd name="T3" fmla="*/ 0 h 1591"/>
                <a:gd name="T4" fmla="*/ 0 w 9730"/>
                <a:gd name="T5" fmla="*/ 1590 h 1591"/>
                <a:gd name="T6" fmla="*/ 9729 w 9730"/>
                <a:gd name="T7" fmla="*/ 1590 h 1591"/>
                <a:gd name="T8" fmla="*/ 9729 w 9730"/>
                <a:gd name="T9" fmla="*/ 0 h 1591"/>
              </a:gdLst>
              <a:ahLst/>
              <a:cxnLst>
                <a:cxn ang="0">
                  <a:pos x="T0" y="T1"/>
                </a:cxn>
                <a:cxn ang="0">
                  <a:pos x="T2" y="T3"/>
                </a:cxn>
                <a:cxn ang="0">
                  <a:pos x="T4" y="T5"/>
                </a:cxn>
                <a:cxn ang="0">
                  <a:pos x="T6" y="T7"/>
                </a:cxn>
                <a:cxn ang="0">
                  <a:pos x="T8" y="T9"/>
                </a:cxn>
              </a:cxnLst>
              <a:rect l="0" t="0" r="r" b="b"/>
              <a:pathLst>
                <a:path w="9730" h="1591">
                  <a:moveTo>
                    <a:pt x="9729" y="0"/>
                  </a:moveTo>
                  <a:lnTo>
                    <a:pt x="0" y="0"/>
                  </a:lnTo>
                  <a:lnTo>
                    <a:pt x="0" y="1590"/>
                  </a:lnTo>
                  <a:lnTo>
                    <a:pt x="9729" y="1590"/>
                  </a:lnTo>
                  <a:lnTo>
                    <a:pt x="9729" y="0"/>
                  </a:lnTo>
                </a:path>
              </a:pathLst>
            </a:custGeom>
            <a:solidFill>
              <a:srgbClr val="1B4377">
                <a:alpha val="20000"/>
              </a:srgbClr>
            </a:solidFill>
            <a:ln>
              <a:noFill/>
            </a:ln>
            <a:effectLst/>
          </p:spPr>
          <p:txBody>
            <a:bodyPr wrap="none" lIns="1260000" anchor="ctr"/>
            <a:lstStyle/>
            <a:p>
              <a:pPr algn="r"/>
              <a:r>
                <a:rPr lang="es-MX" sz="1600" b="1"/>
                <a:t>Divisional, Departmental, College</a:t>
              </a:r>
            </a:p>
            <a:p>
              <a:pPr algn="r"/>
              <a:r>
                <a:rPr lang="es-MX" sz="1600" b="1">
                  <a:latin typeface="+mj-lt"/>
                </a:rPr>
                <a:t>(Intranet, Communities)</a:t>
              </a:r>
            </a:p>
          </p:txBody>
        </p:sp>
        <p:sp>
          <p:nvSpPr>
            <p:cNvPr id="15" name="Freeform 2">
              <a:extLst>
                <a:ext uri="{FF2B5EF4-FFF2-40B4-BE49-F238E27FC236}">
                  <a16:creationId xmlns:a16="http://schemas.microsoft.com/office/drawing/2014/main" id="{2EC8DBBE-FE16-9167-E69A-B5ACAD0B7387}"/>
                </a:ext>
              </a:extLst>
            </p:cNvPr>
            <p:cNvSpPr>
              <a:spLocks noChangeArrowheads="1"/>
            </p:cNvSpPr>
            <p:nvPr/>
          </p:nvSpPr>
          <p:spPr bwMode="auto">
            <a:xfrm>
              <a:off x="4987095" y="1464501"/>
              <a:ext cx="5491116" cy="1170165"/>
            </a:xfrm>
            <a:custGeom>
              <a:avLst/>
              <a:gdLst>
                <a:gd name="T0" fmla="*/ 9729 w 9730"/>
                <a:gd name="T1" fmla="*/ 0 h 1509"/>
                <a:gd name="T2" fmla="*/ 0 w 9730"/>
                <a:gd name="T3" fmla="*/ 0 h 1509"/>
                <a:gd name="T4" fmla="*/ 0 w 9730"/>
                <a:gd name="T5" fmla="*/ 1508 h 1509"/>
                <a:gd name="T6" fmla="*/ 9729 w 9730"/>
                <a:gd name="T7" fmla="*/ 1508 h 1509"/>
                <a:gd name="T8" fmla="*/ 9729 w 9730"/>
                <a:gd name="T9" fmla="*/ 0 h 1509"/>
              </a:gdLst>
              <a:ahLst/>
              <a:cxnLst>
                <a:cxn ang="0">
                  <a:pos x="T0" y="T1"/>
                </a:cxn>
                <a:cxn ang="0">
                  <a:pos x="T2" y="T3"/>
                </a:cxn>
                <a:cxn ang="0">
                  <a:pos x="T4" y="T5"/>
                </a:cxn>
                <a:cxn ang="0">
                  <a:pos x="T6" y="T7"/>
                </a:cxn>
                <a:cxn ang="0">
                  <a:pos x="T8" y="T9"/>
                </a:cxn>
              </a:cxnLst>
              <a:rect l="0" t="0" r="r" b="b"/>
              <a:pathLst>
                <a:path w="9730" h="1509">
                  <a:moveTo>
                    <a:pt x="9729" y="0"/>
                  </a:moveTo>
                  <a:lnTo>
                    <a:pt x="0" y="0"/>
                  </a:lnTo>
                  <a:lnTo>
                    <a:pt x="0" y="1508"/>
                  </a:lnTo>
                  <a:lnTo>
                    <a:pt x="9729" y="1508"/>
                  </a:lnTo>
                  <a:lnTo>
                    <a:pt x="9729" y="0"/>
                  </a:lnTo>
                </a:path>
              </a:pathLst>
            </a:custGeom>
            <a:solidFill>
              <a:srgbClr val="B4268E">
                <a:alpha val="20000"/>
              </a:srgbClr>
            </a:solidFill>
            <a:ln>
              <a:noFill/>
            </a:ln>
            <a:effectLst/>
          </p:spPr>
          <p:txBody>
            <a:bodyPr wrap="none" lIns="1260000" anchor="ctr"/>
            <a:lstStyle/>
            <a:p>
              <a:pPr algn="r"/>
              <a:r>
                <a:rPr lang="es-MX" sz="1600" b="1"/>
                <a:t>All Oxford Staff and Students</a:t>
              </a:r>
              <a:br>
                <a:rPr lang="es-MX" sz="1600">
                  <a:latin typeface="+mj-lt"/>
                </a:rPr>
              </a:br>
              <a:r>
                <a:rPr lang="es-MX" sz="1600">
                  <a:latin typeface="+mj-lt"/>
                </a:rPr>
                <a:t>(Intranet)</a:t>
              </a:r>
            </a:p>
          </p:txBody>
        </p:sp>
        <p:sp>
          <p:nvSpPr>
            <p:cNvPr id="16" name="Freeform 15">
              <a:extLst>
                <a:ext uri="{FF2B5EF4-FFF2-40B4-BE49-F238E27FC236}">
                  <a16:creationId xmlns:a16="http://schemas.microsoft.com/office/drawing/2014/main" id="{9D79B8DC-A9D0-45B0-0DD5-28D32C39F063}"/>
                </a:ext>
              </a:extLst>
            </p:cNvPr>
            <p:cNvSpPr>
              <a:spLocks noChangeArrowheads="1"/>
            </p:cNvSpPr>
            <p:nvPr/>
          </p:nvSpPr>
          <p:spPr bwMode="auto">
            <a:xfrm>
              <a:off x="2208032" y="5259228"/>
              <a:ext cx="5614054" cy="1218684"/>
            </a:xfrm>
            <a:custGeom>
              <a:avLst/>
              <a:gdLst>
                <a:gd name="T0" fmla="*/ 100 w 7334"/>
                <a:gd name="T1" fmla="*/ 1591 h 1592"/>
                <a:gd name="T2" fmla="*/ 100 w 7334"/>
                <a:gd name="T3" fmla="*/ 1591 h 1592"/>
                <a:gd name="T4" fmla="*/ 7233 w 7334"/>
                <a:gd name="T5" fmla="*/ 1591 h 1592"/>
                <a:gd name="T6" fmla="*/ 7308 w 7334"/>
                <a:gd name="T7" fmla="*/ 1466 h 1592"/>
                <a:gd name="T8" fmla="*/ 6471 w 7334"/>
                <a:gd name="T9" fmla="*/ 41 h 1592"/>
                <a:gd name="T10" fmla="*/ 6405 w 7334"/>
                <a:gd name="T11" fmla="*/ 0 h 1592"/>
                <a:gd name="T12" fmla="*/ 928 w 7334"/>
                <a:gd name="T13" fmla="*/ 0 h 1592"/>
                <a:gd name="T14" fmla="*/ 862 w 7334"/>
                <a:gd name="T15" fmla="*/ 41 h 1592"/>
                <a:gd name="T16" fmla="*/ 33 w 7334"/>
                <a:gd name="T17" fmla="*/ 1466 h 1592"/>
                <a:gd name="T18" fmla="*/ 100 w 7334"/>
                <a:gd name="T19" fmla="*/ 1591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4" h="1592">
                  <a:moveTo>
                    <a:pt x="100" y="1591"/>
                  </a:moveTo>
                  <a:lnTo>
                    <a:pt x="100" y="1591"/>
                  </a:lnTo>
                  <a:cubicBezTo>
                    <a:pt x="7233" y="1591"/>
                    <a:pt x="7233" y="1591"/>
                    <a:pt x="7233" y="1591"/>
                  </a:cubicBezTo>
                  <a:cubicBezTo>
                    <a:pt x="7300" y="1591"/>
                    <a:pt x="7333" y="1524"/>
                    <a:pt x="7308" y="1466"/>
                  </a:cubicBezTo>
                  <a:cubicBezTo>
                    <a:pt x="6471" y="41"/>
                    <a:pt x="6471" y="41"/>
                    <a:pt x="6471" y="41"/>
                  </a:cubicBezTo>
                  <a:cubicBezTo>
                    <a:pt x="6463" y="16"/>
                    <a:pt x="6430" y="0"/>
                    <a:pt x="6405" y="0"/>
                  </a:cubicBezTo>
                  <a:cubicBezTo>
                    <a:pt x="928" y="0"/>
                    <a:pt x="928" y="0"/>
                    <a:pt x="928" y="0"/>
                  </a:cubicBezTo>
                  <a:cubicBezTo>
                    <a:pt x="903" y="0"/>
                    <a:pt x="870" y="16"/>
                    <a:pt x="862" y="41"/>
                  </a:cubicBezTo>
                  <a:cubicBezTo>
                    <a:pt x="33" y="1466"/>
                    <a:pt x="33" y="1466"/>
                    <a:pt x="33" y="1466"/>
                  </a:cubicBezTo>
                  <a:cubicBezTo>
                    <a:pt x="0" y="1524"/>
                    <a:pt x="33" y="1591"/>
                    <a:pt x="100" y="1591"/>
                  </a:cubicBezTo>
                </a:path>
              </a:pathLst>
            </a:custGeom>
            <a:solidFill>
              <a:srgbClr val="87B2B2"/>
            </a:solidFill>
            <a:ln>
              <a:noFill/>
            </a:ln>
            <a:effectLst/>
          </p:spPr>
          <p:txBody>
            <a:bodyPr wrap="square" lIns="288000" rIns="288000" anchor="ctr"/>
            <a:lstStyle/>
            <a:p>
              <a:pPr algn="ctr"/>
              <a:r>
                <a:rPr lang="es-MX" sz="1400" b="1">
                  <a:solidFill>
                    <a:schemeClr val="bg1"/>
                  </a:solidFill>
                </a:rPr>
                <a:t>Personal</a:t>
              </a:r>
            </a:p>
          </p:txBody>
        </p:sp>
        <p:sp>
          <p:nvSpPr>
            <p:cNvPr id="17" name="Freeform 16">
              <a:extLst>
                <a:ext uri="{FF2B5EF4-FFF2-40B4-BE49-F238E27FC236}">
                  <a16:creationId xmlns:a16="http://schemas.microsoft.com/office/drawing/2014/main" id="{AF239959-1349-03AB-A139-D9E5A41AEB0F}"/>
                </a:ext>
              </a:extLst>
            </p:cNvPr>
            <p:cNvSpPr>
              <a:spLocks noChangeArrowheads="1"/>
            </p:cNvSpPr>
            <p:nvPr/>
          </p:nvSpPr>
          <p:spPr bwMode="auto">
            <a:xfrm>
              <a:off x="2918650" y="3974683"/>
              <a:ext cx="4192818" cy="1218684"/>
            </a:xfrm>
            <a:custGeom>
              <a:avLst/>
              <a:gdLst>
                <a:gd name="T0" fmla="*/ 423 w 5478"/>
                <a:gd name="T1" fmla="*/ 795 h 1592"/>
                <a:gd name="T2" fmla="*/ 423 w 5478"/>
                <a:gd name="T3" fmla="*/ 795 h 1592"/>
                <a:gd name="T4" fmla="*/ 25 w 5478"/>
                <a:gd name="T5" fmla="*/ 1466 h 1592"/>
                <a:gd name="T6" fmla="*/ 100 w 5478"/>
                <a:gd name="T7" fmla="*/ 1591 h 1592"/>
                <a:gd name="T8" fmla="*/ 5377 w 5478"/>
                <a:gd name="T9" fmla="*/ 1591 h 1592"/>
                <a:gd name="T10" fmla="*/ 5452 w 5478"/>
                <a:gd name="T11" fmla="*/ 1466 h 1592"/>
                <a:gd name="T12" fmla="*/ 5054 w 5478"/>
                <a:gd name="T13" fmla="*/ 795 h 1592"/>
                <a:gd name="T14" fmla="*/ 4615 w 5478"/>
                <a:gd name="T15" fmla="*/ 41 h 1592"/>
                <a:gd name="T16" fmla="*/ 4549 w 5478"/>
                <a:gd name="T17" fmla="*/ 0 h 1592"/>
                <a:gd name="T18" fmla="*/ 928 w 5478"/>
                <a:gd name="T19" fmla="*/ 0 h 1592"/>
                <a:gd name="T20" fmla="*/ 862 w 5478"/>
                <a:gd name="T21" fmla="*/ 41 h 1592"/>
                <a:gd name="T22" fmla="*/ 423 w 5478"/>
                <a:gd name="T23" fmla="*/ 795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78" h="1592">
                  <a:moveTo>
                    <a:pt x="423" y="795"/>
                  </a:moveTo>
                  <a:lnTo>
                    <a:pt x="423" y="795"/>
                  </a:lnTo>
                  <a:cubicBezTo>
                    <a:pt x="25" y="1466"/>
                    <a:pt x="25" y="1466"/>
                    <a:pt x="25" y="1466"/>
                  </a:cubicBezTo>
                  <a:cubicBezTo>
                    <a:pt x="0" y="1524"/>
                    <a:pt x="33" y="1591"/>
                    <a:pt x="100" y="1591"/>
                  </a:cubicBezTo>
                  <a:cubicBezTo>
                    <a:pt x="5377" y="1591"/>
                    <a:pt x="5377" y="1591"/>
                    <a:pt x="5377" y="1591"/>
                  </a:cubicBezTo>
                  <a:cubicBezTo>
                    <a:pt x="5444" y="1591"/>
                    <a:pt x="5477" y="1524"/>
                    <a:pt x="5452" y="1466"/>
                  </a:cubicBezTo>
                  <a:cubicBezTo>
                    <a:pt x="5054" y="795"/>
                    <a:pt x="5054" y="795"/>
                    <a:pt x="5054" y="795"/>
                  </a:cubicBezTo>
                  <a:cubicBezTo>
                    <a:pt x="4615" y="41"/>
                    <a:pt x="4615" y="41"/>
                    <a:pt x="4615" y="41"/>
                  </a:cubicBezTo>
                  <a:cubicBezTo>
                    <a:pt x="4607" y="16"/>
                    <a:pt x="4574" y="0"/>
                    <a:pt x="4549" y="0"/>
                  </a:cubicBezTo>
                  <a:cubicBezTo>
                    <a:pt x="928" y="0"/>
                    <a:pt x="928" y="0"/>
                    <a:pt x="928" y="0"/>
                  </a:cubicBezTo>
                  <a:cubicBezTo>
                    <a:pt x="904" y="0"/>
                    <a:pt x="870" y="16"/>
                    <a:pt x="862" y="41"/>
                  </a:cubicBezTo>
                  <a:lnTo>
                    <a:pt x="423" y="795"/>
                  </a:lnTo>
                </a:path>
              </a:pathLst>
            </a:custGeom>
            <a:solidFill>
              <a:schemeClr val="accent3"/>
            </a:solidFill>
            <a:ln>
              <a:noFill/>
            </a:ln>
            <a:effectLst/>
          </p:spPr>
          <p:txBody>
            <a:bodyPr wrap="square" lIns="288000" tIns="45720" rIns="288000" bIns="45720" anchor="ctr"/>
            <a:lstStyle/>
            <a:p>
              <a:pPr algn="ctr"/>
              <a:r>
                <a:rPr lang="es-MX" sz="1400" b="1">
                  <a:solidFill>
                    <a:schemeClr val="bg1"/>
                  </a:solidFill>
                </a:rPr>
                <a:t>My immediate team</a:t>
              </a:r>
            </a:p>
            <a:p>
              <a:pPr algn="ctr"/>
              <a:r>
                <a:rPr lang="es-MX" sz="1400">
                  <a:solidFill>
                    <a:schemeClr val="bg1"/>
                  </a:solidFill>
                  <a:latin typeface="+mj-lt"/>
                </a:rPr>
                <a:t>[2 - low 10s of staff]</a:t>
              </a:r>
              <a:endParaRPr lang="en-US">
                <a:solidFill>
                  <a:schemeClr val="bg1"/>
                </a:solidFill>
              </a:endParaRPr>
            </a:p>
          </p:txBody>
        </p:sp>
        <p:sp>
          <p:nvSpPr>
            <p:cNvPr id="18" name="Freeform 17">
              <a:extLst>
                <a:ext uri="{FF2B5EF4-FFF2-40B4-BE49-F238E27FC236}">
                  <a16:creationId xmlns:a16="http://schemas.microsoft.com/office/drawing/2014/main" id="{FD00F7D7-1AD2-1600-F599-02FE9FF0165C}"/>
                </a:ext>
              </a:extLst>
            </p:cNvPr>
            <p:cNvSpPr>
              <a:spLocks noChangeArrowheads="1"/>
            </p:cNvSpPr>
            <p:nvPr/>
          </p:nvSpPr>
          <p:spPr bwMode="auto">
            <a:xfrm>
              <a:off x="3625892" y="2683859"/>
              <a:ext cx="2778334" cy="1218687"/>
            </a:xfrm>
            <a:custGeom>
              <a:avLst/>
              <a:gdLst>
                <a:gd name="T0" fmla="*/ 100 w 3630"/>
                <a:gd name="T1" fmla="*/ 1590 h 1591"/>
                <a:gd name="T2" fmla="*/ 100 w 3630"/>
                <a:gd name="T3" fmla="*/ 1590 h 1591"/>
                <a:gd name="T4" fmla="*/ 3521 w 3630"/>
                <a:gd name="T5" fmla="*/ 1590 h 1591"/>
                <a:gd name="T6" fmla="*/ 3596 w 3630"/>
                <a:gd name="T7" fmla="*/ 1465 h 1591"/>
                <a:gd name="T8" fmla="*/ 2759 w 3630"/>
                <a:gd name="T9" fmla="*/ 41 h 1591"/>
                <a:gd name="T10" fmla="*/ 2693 w 3630"/>
                <a:gd name="T11" fmla="*/ 0 h 1591"/>
                <a:gd name="T12" fmla="*/ 929 w 3630"/>
                <a:gd name="T13" fmla="*/ 0 h 1591"/>
                <a:gd name="T14" fmla="*/ 862 w 3630"/>
                <a:gd name="T15" fmla="*/ 41 h 1591"/>
                <a:gd name="T16" fmla="*/ 25 w 3630"/>
                <a:gd name="T17" fmla="*/ 1465 h 1591"/>
                <a:gd name="T18" fmla="*/ 100 w 3630"/>
                <a:gd name="T19" fmla="*/ 1590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0" h="1591">
                  <a:moveTo>
                    <a:pt x="100" y="1590"/>
                  </a:moveTo>
                  <a:lnTo>
                    <a:pt x="100" y="1590"/>
                  </a:lnTo>
                  <a:cubicBezTo>
                    <a:pt x="3521" y="1590"/>
                    <a:pt x="3521" y="1590"/>
                    <a:pt x="3521" y="1590"/>
                  </a:cubicBezTo>
                  <a:cubicBezTo>
                    <a:pt x="3588" y="1590"/>
                    <a:pt x="3629" y="1523"/>
                    <a:pt x="3596" y="1465"/>
                  </a:cubicBezTo>
                  <a:cubicBezTo>
                    <a:pt x="2759" y="41"/>
                    <a:pt x="2759" y="41"/>
                    <a:pt x="2759" y="41"/>
                  </a:cubicBezTo>
                  <a:cubicBezTo>
                    <a:pt x="2751" y="16"/>
                    <a:pt x="2717" y="0"/>
                    <a:pt x="2693" y="0"/>
                  </a:cubicBezTo>
                  <a:cubicBezTo>
                    <a:pt x="929" y="0"/>
                    <a:pt x="929" y="0"/>
                    <a:pt x="929" y="0"/>
                  </a:cubicBezTo>
                  <a:cubicBezTo>
                    <a:pt x="904" y="0"/>
                    <a:pt x="870" y="16"/>
                    <a:pt x="862" y="41"/>
                  </a:cubicBezTo>
                  <a:cubicBezTo>
                    <a:pt x="25" y="1465"/>
                    <a:pt x="25" y="1465"/>
                    <a:pt x="25" y="1465"/>
                  </a:cubicBezTo>
                  <a:cubicBezTo>
                    <a:pt x="0" y="1523"/>
                    <a:pt x="34" y="1590"/>
                    <a:pt x="100" y="1590"/>
                  </a:cubicBezTo>
                </a:path>
              </a:pathLst>
            </a:custGeom>
            <a:solidFill>
              <a:srgbClr val="1B4377"/>
            </a:solidFill>
            <a:ln>
              <a:noFill/>
            </a:ln>
            <a:effectLst/>
          </p:spPr>
          <p:txBody>
            <a:bodyPr wrap="square" lIns="540000" tIns="45720" rIns="540000" bIns="45720" anchor="ctr"/>
            <a:lstStyle/>
            <a:p>
              <a:pPr algn="ctr"/>
              <a:r>
                <a:rPr lang="es-MX" sz="1400" b="1">
                  <a:solidFill>
                    <a:schemeClr val="bg1"/>
                  </a:solidFill>
                </a:rPr>
                <a:t>Wider groups</a:t>
              </a:r>
            </a:p>
            <a:p>
              <a:pPr algn="ctr"/>
              <a:r>
                <a:rPr lang="es-MX" sz="1400">
                  <a:solidFill>
                    <a:schemeClr val="bg1"/>
                  </a:solidFill>
                  <a:latin typeface="+mj-lt"/>
                </a:rPr>
                <a:t>[30+ members] </a:t>
              </a:r>
              <a:endParaRPr lang="en-US">
                <a:solidFill>
                  <a:schemeClr val="bg1"/>
                </a:solidFill>
              </a:endParaRPr>
            </a:p>
          </p:txBody>
        </p:sp>
        <p:sp>
          <p:nvSpPr>
            <p:cNvPr id="19" name="Freeform 18">
              <a:extLst>
                <a:ext uri="{FF2B5EF4-FFF2-40B4-BE49-F238E27FC236}">
                  <a16:creationId xmlns:a16="http://schemas.microsoft.com/office/drawing/2014/main" id="{4C6977E3-B1D1-EA4C-768A-0285F9B6A975}"/>
                </a:ext>
              </a:extLst>
            </p:cNvPr>
            <p:cNvSpPr>
              <a:spLocks noChangeArrowheads="1"/>
            </p:cNvSpPr>
            <p:nvPr/>
          </p:nvSpPr>
          <p:spPr bwMode="auto">
            <a:xfrm>
              <a:off x="4333135" y="1466621"/>
              <a:ext cx="1363848" cy="1168047"/>
            </a:xfrm>
            <a:custGeom>
              <a:avLst/>
              <a:gdLst>
                <a:gd name="T0" fmla="*/ 1748 w 1782"/>
                <a:gd name="T1" fmla="*/ 1400 h 1525"/>
                <a:gd name="T2" fmla="*/ 1748 w 1782"/>
                <a:gd name="T3" fmla="*/ 1400 h 1525"/>
                <a:gd name="T4" fmla="*/ 961 w 1782"/>
                <a:gd name="T5" fmla="*/ 58 h 1525"/>
                <a:gd name="T6" fmla="*/ 821 w 1782"/>
                <a:gd name="T7" fmla="*/ 58 h 1525"/>
                <a:gd name="T8" fmla="*/ 33 w 1782"/>
                <a:gd name="T9" fmla="*/ 1400 h 1525"/>
                <a:gd name="T10" fmla="*/ 108 w 1782"/>
                <a:gd name="T11" fmla="*/ 1524 h 1525"/>
                <a:gd name="T12" fmla="*/ 1673 w 1782"/>
                <a:gd name="T13" fmla="*/ 1524 h 1525"/>
                <a:gd name="T14" fmla="*/ 1748 w 1782"/>
                <a:gd name="T15" fmla="*/ 1400 h 15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82" h="1525">
                  <a:moveTo>
                    <a:pt x="1748" y="1400"/>
                  </a:moveTo>
                  <a:lnTo>
                    <a:pt x="1748" y="1400"/>
                  </a:lnTo>
                  <a:cubicBezTo>
                    <a:pt x="961" y="58"/>
                    <a:pt x="961" y="58"/>
                    <a:pt x="961" y="58"/>
                  </a:cubicBezTo>
                  <a:cubicBezTo>
                    <a:pt x="927" y="0"/>
                    <a:pt x="853" y="0"/>
                    <a:pt x="821" y="58"/>
                  </a:cubicBezTo>
                  <a:cubicBezTo>
                    <a:pt x="33" y="1400"/>
                    <a:pt x="33" y="1400"/>
                    <a:pt x="33" y="1400"/>
                  </a:cubicBezTo>
                  <a:cubicBezTo>
                    <a:pt x="0" y="1458"/>
                    <a:pt x="42" y="1524"/>
                    <a:pt x="108" y="1524"/>
                  </a:cubicBezTo>
                  <a:cubicBezTo>
                    <a:pt x="1673" y="1524"/>
                    <a:pt x="1673" y="1524"/>
                    <a:pt x="1673" y="1524"/>
                  </a:cubicBezTo>
                  <a:cubicBezTo>
                    <a:pt x="1739" y="1524"/>
                    <a:pt x="1781" y="1458"/>
                    <a:pt x="1748" y="1400"/>
                  </a:cubicBezTo>
                </a:path>
              </a:pathLst>
            </a:custGeom>
            <a:solidFill>
              <a:srgbClr val="B4268E"/>
            </a:solidFill>
            <a:ln>
              <a:noFill/>
            </a:ln>
            <a:effectLst/>
          </p:spPr>
          <p:txBody>
            <a:bodyPr wrap="square" lIns="288000" tIns="360000" rIns="288000" anchor="ctr"/>
            <a:lstStyle/>
            <a:p>
              <a:pPr algn="ctr"/>
              <a:r>
                <a:rPr lang="es-MX" sz="1400" b="1">
                  <a:solidFill>
                    <a:schemeClr val="bg1"/>
                  </a:solidFill>
                </a:rPr>
                <a:t>Everyone</a:t>
              </a:r>
            </a:p>
          </p:txBody>
        </p:sp>
        <p:sp>
          <p:nvSpPr>
            <p:cNvPr id="20" name="Up Arrow 22">
              <a:extLst>
                <a:ext uri="{FF2B5EF4-FFF2-40B4-BE49-F238E27FC236}">
                  <a16:creationId xmlns:a16="http://schemas.microsoft.com/office/drawing/2014/main" id="{86A75DA2-C6D0-C8D2-5A87-6E5C1067AC3D}"/>
                </a:ext>
              </a:extLst>
            </p:cNvPr>
            <p:cNvSpPr/>
            <p:nvPr/>
          </p:nvSpPr>
          <p:spPr>
            <a:xfrm>
              <a:off x="1229157" y="1806699"/>
              <a:ext cx="353837" cy="827968"/>
            </a:xfrm>
            <a:prstGeom prst="upArrow">
              <a:avLst>
                <a:gd name="adj1" fmla="val 50000"/>
                <a:gd name="adj2" fmla="val 94460"/>
              </a:avLst>
            </a:prstGeom>
            <a:solidFill>
              <a:srgbClr val="B426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29A2A8D-6E36-7884-8075-4835431009B9}"/>
                </a:ext>
              </a:extLst>
            </p:cNvPr>
            <p:cNvSpPr/>
            <p:nvPr/>
          </p:nvSpPr>
          <p:spPr>
            <a:xfrm>
              <a:off x="1319718" y="2683858"/>
              <a:ext cx="173905" cy="1210231"/>
            </a:xfrm>
            <a:prstGeom prst="rect">
              <a:avLst/>
            </a:prstGeom>
            <a:solidFill>
              <a:srgbClr val="1B43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C653E55-DA9E-4CF4-6A6C-881220251D1A}"/>
                </a:ext>
              </a:extLst>
            </p:cNvPr>
            <p:cNvSpPr/>
            <p:nvPr/>
          </p:nvSpPr>
          <p:spPr>
            <a:xfrm>
              <a:off x="1319718" y="4233475"/>
              <a:ext cx="173905" cy="95989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CFFE72F-2731-39AB-EE7B-07B658699F1D}"/>
                </a:ext>
              </a:extLst>
            </p:cNvPr>
            <p:cNvSpPr/>
            <p:nvPr/>
          </p:nvSpPr>
          <p:spPr>
            <a:xfrm>
              <a:off x="1319718" y="5259228"/>
              <a:ext cx="173905" cy="904505"/>
            </a:xfrm>
            <a:prstGeom prst="rect">
              <a:avLst/>
            </a:prstGeom>
            <a:solidFill>
              <a:srgbClr val="87B2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97C85C55-AAA5-BF50-14B3-CA750CC6799B}"/>
                </a:ext>
              </a:extLst>
            </p:cNvPr>
            <p:cNvSpPr txBox="1"/>
            <p:nvPr/>
          </p:nvSpPr>
          <p:spPr>
            <a:xfrm>
              <a:off x="576756" y="1464501"/>
              <a:ext cx="1660198" cy="369332"/>
            </a:xfrm>
            <a:prstGeom prst="rect">
              <a:avLst/>
            </a:prstGeom>
            <a:noFill/>
          </p:spPr>
          <p:txBody>
            <a:bodyPr wrap="none" rtlCol="0">
              <a:spAutoFit/>
            </a:bodyPr>
            <a:lstStyle/>
            <a:p>
              <a:r>
                <a:rPr lang="en-US"/>
                <a:t>Communicating</a:t>
              </a:r>
            </a:p>
          </p:txBody>
        </p:sp>
        <p:sp>
          <p:nvSpPr>
            <p:cNvPr id="33" name="TextBox 32">
              <a:extLst>
                <a:ext uri="{FF2B5EF4-FFF2-40B4-BE49-F238E27FC236}">
                  <a16:creationId xmlns:a16="http://schemas.microsoft.com/office/drawing/2014/main" id="{BA5FD534-8198-54F0-D3BE-197D72D825F1}"/>
                </a:ext>
              </a:extLst>
            </p:cNvPr>
            <p:cNvSpPr txBox="1"/>
            <p:nvPr/>
          </p:nvSpPr>
          <p:spPr>
            <a:xfrm>
              <a:off x="904455" y="6209221"/>
              <a:ext cx="850874" cy="369332"/>
            </a:xfrm>
            <a:prstGeom prst="rect">
              <a:avLst/>
            </a:prstGeom>
            <a:noFill/>
          </p:spPr>
          <p:txBody>
            <a:bodyPr wrap="none" lIns="91440" tIns="45720" rIns="91440" bIns="45720" rtlCol="0" anchor="t">
              <a:spAutoFit/>
            </a:bodyPr>
            <a:lstStyle/>
            <a:p>
              <a:r>
                <a:rPr lang="en-US"/>
                <a:t>Storing</a:t>
              </a:r>
            </a:p>
          </p:txBody>
        </p:sp>
        <p:pic>
          <p:nvPicPr>
            <p:cNvPr id="35" name="Picture 34" descr="A logo with circles and a letter s&#10;&#10;Description automatically generated">
              <a:extLst>
                <a:ext uri="{FF2B5EF4-FFF2-40B4-BE49-F238E27FC236}">
                  <a16:creationId xmlns:a16="http://schemas.microsoft.com/office/drawing/2014/main" id="{C030DCC2-6678-E14E-E905-94FC995593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50483" y="4305150"/>
              <a:ext cx="587611" cy="573900"/>
            </a:xfrm>
            <a:prstGeom prst="rect">
              <a:avLst/>
            </a:prstGeom>
          </p:spPr>
        </p:pic>
        <p:pic>
          <p:nvPicPr>
            <p:cNvPr id="36" name="Picture 35" descr="A logo of a company&#10;&#10;Description automatically generated">
              <a:extLst>
                <a:ext uri="{FF2B5EF4-FFF2-40B4-BE49-F238E27FC236}">
                  <a16:creationId xmlns:a16="http://schemas.microsoft.com/office/drawing/2014/main" id="{C9ED381C-296F-13F1-35F6-45B2067D61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4822" y="4297075"/>
              <a:ext cx="617097" cy="573900"/>
            </a:xfrm>
            <a:prstGeom prst="rect">
              <a:avLst/>
            </a:prstGeom>
          </p:spPr>
        </p:pic>
        <p:pic>
          <p:nvPicPr>
            <p:cNvPr id="37" name="Picture 36" descr="A blue cloud with black background&#10;&#10;Description automatically generated">
              <a:extLst>
                <a:ext uri="{FF2B5EF4-FFF2-40B4-BE49-F238E27FC236}">
                  <a16:creationId xmlns:a16="http://schemas.microsoft.com/office/drawing/2014/main" id="{E69D63C9-EF10-98F2-FE64-9999E282C9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01300" y="5694274"/>
              <a:ext cx="544142" cy="348591"/>
            </a:xfrm>
            <a:prstGeom prst="rect">
              <a:avLst/>
            </a:prstGeom>
          </p:spPr>
        </p:pic>
        <p:pic>
          <p:nvPicPr>
            <p:cNvPr id="39" name="Picture 38" descr="A blue and black logo&#10;&#10;Description automatically generated">
              <a:extLst>
                <a:ext uri="{FF2B5EF4-FFF2-40B4-BE49-F238E27FC236}">
                  <a16:creationId xmlns:a16="http://schemas.microsoft.com/office/drawing/2014/main" id="{D7B6C605-E99F-7216-D8AA-47DCD095D6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68530" y="5650758"/>
              <a:ext cx="507896" cy="512975"/>
            </a:xfrm>
            <a:prstGeom prst="rect">
              <a:avLst/>
            </a:prstGeom>
          </p:spPr>
        </p:pic>
        <p:cxnSp>
          <p:nvCxnSpPr>
            <p:cNvPr id="41" name="Straight Connector 40">
              <a:extLst>
                <a:ext uri="{FF2B5EF4-FFF2-40B4-BE49-F238E27FC236}">
                  <a16:creationId xmlns:a16="http://schemas.microsoft.com/office/drawing/2014/main" id="{970310CE-47AC-ECCC-BE42-109AB7262458}"/>
                </a:ext>
              </a:extLst>
            </p:cNvPr>
            <p:cNvCxnSpPr/>
            <p:nvPr/>
          </p:nvCxnSpPr>
          <p:spPr>
            <a:xfrm>
              <a:off x="10701300" y="3902546"/>
              <a:ext cx="1275126" cy="0"/>
            </a:xfrm>
            <a:prstGeom prst="line">
              <a:avLst/>
            </a:prstGeom>
            <a:ln>
              <a:solidFill>
                <a:srgbClr val="B4268E"/>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10BC072-B883-413C-70F3-0C34349EAAFD}"/>
                </a:ext>
              </a:extLst>
            </p:cNvPr>
            <p:cNvGrpSpPr/>
            <p:nvPr/>
          </p:nvGrpSpPr>
          <p:grpSpPr>
            <a:xfrm>
              <a:off x="10732412" y="2310550"/>
              <a:ext cx="1258871" cy="746615"/>
              <a:chOff x="10732412" y="2155075"/>
              <a:chExt cx="1258871" cy="746615"/>
            </a:xfrm>
          </p:grpSpPr>
          <p:pic>
            <p:nvPicPr>
              <p:cNvPr id="46" name="Picture 45" descr="A blue background with white text&#10;&#10;Description automatically generated">
                <a:extLst>
                  <a:ext uri="{FF2B5EF4-FFF2-40B4-BE49-F238E27FC236}">
                    <a16:creationId xmlns:a16="http://schemas.microsoft.com/office/drawing/2014/main" id="{7D7C789F-447F-E2C1-87A3-78DBC976CA1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47269" y="2155075"/>
                <a:ext cx="1229157" cy="377283"/>
              </a:xfrm>
              <a:prstGeom prst="rect">
                <a:avLst/>
              </a:prstGeom>
            </p:spPr>
          </p:pic>
          <p:sp>
            <p:nvSpPr>
              <p:cNvPr id="47" name="TextBox 46">
                <a:extLst>
                  <a:ext uri="{FF2B5EF4-FFF2-40B4-BE49-F238E27FC236}">
                    <a16:creationId xmlns:a16="http://schemas.microsoft.com/office/drawing/2014/main" id="{59630C9B-7237-6348-33D4-DF9DFA5735CA}"/>
                  </a:ext>
                </a:extLst>
              </p:cNvPr>
              <p:cNvSpPr txBox="1"/>
              <p:nvPr/>
            </p:nvSpPr>
            <p:spPr>
              <a:xfrm>
                <a:off x="10732412" y="2532358"/>
                <a:ext cx="1258871" cy="369332"/>
              </a:xfrm>
              <a:prstGeom prst="rect">
                <a:avLst/>
              </a:prstGeom>
              <a:noFill/>
            </p:spPr>
            <p:txBody>
              <a:bodyPr wrap="none" rtlCol="0">
                <a:spAutoFit/>
              </a:bodyPr>
              <a:lstStyle/>
              <a:p>
                <a:pPr algn="ctr"/>
                <a:r>
                  <a:rPr lang="en-US"/>
                  <a:t>Ox-Intranet</a:t>
                </a:r>
              </a:p>
            </p:txBody>
          </p:sp>
        </p:grpSp>
      </p:grpSp>
      <p:sp>
        <p:nvSpPr>
          <p:cNvPr id="4" name="TextBox 3">
            <a:extLst>
              <a:ext uri="{FF2B5EF4-FFF2-40B4-BE49-F238E27FC236}">
                <a16:creationId xmlns:a16="http://schemas.microsoft.com/office/drawing/2014/main" id="{555F9FFA-A883-764C-A916-43D870010320}"/>
              </a:ext>
            </a:extLst>
          </p:cNvPr>
          <p:cNvSpPr txBox="1"/>
          <p:nvPr/>
        </p:nvSpPr>
        <p:spPr>
          <a:xfrm>
            <a:off x="410453" y="3937328"/>
            <a:ext cx="1434560" cy="369332"/>
          </a:xfrm>
          <a:prstGeom prst="rect">
            <a:avLst/>
          </a:prstGeom>
          <a:noFill/>
        </p:spPr>
        <p:txBody>
          <a:bodyPr wrap="none" lIns="91440" tIns="45720" rIns="91440" bIns="45720" rtlCol="0" anchor="t">
            <a:spAutoFit/>
          </a:bodyPr>
          <a:lstStyle/>
          <a:p>
            <a:r>
              <a:rPr lang="en-US"/>
              <a:t>Collaborating</a:t>
            </a:r>
          </a:p>
        </p:txBody>
      </p:sp>
    </p:spTree>
    <p:extLst>
      <p:ext uri="{BB962C8B-B14F-4D97-AF65-F5344CB8AC3E}">
        <p14:creationId xmlns:p14="http://schemas.microsoft.com/office/powerpoint/2010/main" val="2304956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DD993-0B34-32DD-6973-92C9D4B0C31C}"/>
              </a:ext>
            </a:extLst>
          </p:cNvPr>
          <p:cNvSpPr>
            <a:spLocks noGrp="1"/>
          </p:cNvSpPr>
          <p:nvPr>
            <p:ph type="title"/>
          </p:nvPr>
        </p:nvSpPr>
        <p:spPr/>
        <p:txBody>
          <a:bodyPr/>
          <a:lstStyle/>
          <a:p>
            <a:r>
              <a:rPr lang="en-US" b="0"/>
              <a:t>Which </a:t>
            </a:r>
            <a:r>
              <a:rPr lang="en-US"/>
              <a:t>internal</a:t>
            </a:r>
            <a:r>
              <a:rPr lang="en-US" b="0"/>
              <a:t> channel to use</a:t>
            </a:r>
          </a:p>
        </p:txBody>
      </p:sp>
      <p:sp>
        <p:nvSpPr>
          <p:cNvPr id="41" name="Rectangle: Rounded Corners 35">
            <a:extLst>
              <a:ext uri="{FF2B5EF4-FFF2-40B4-BE49-F238E27FC236}">
                <a16:creationId xmlns:a16="http://schemas.microsoft.com/office/drawing/2014/main" id="{F026C39E-AF80-41D6-8957-3E557B328819}"/>
              </a:ext>
            </a:extLst>
          </p:cNvPr>
          <p:cNvSpPr/>
          <p:nvPr/>
        </p:nvSpPr>
        <p:spPr>
          <a:xfrm flipH="1">
            <a:off x="6879373" y="2989450"/>
            <a:ext cx="2455862" cy="24689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t" anchorCtr="0" forceAA="0" compatLnSpc="1">
            <a:prstTxWarp prst="textNoShape">
              <a:avLst/>
            </a:prstTxWarp>
            <a:noAutofit/>
          </a:bodyPr>
          <a:lstStyle/>
          <a:p>
            <a:r>
              <a:rPr lang="en-GB" sz="1600" dirty="0">
                <a:solidFill>
                  <a:schemeClr val="tx1"/>
                </a:solidFill>
              </a:rPr>
              <a:t>Teaching and learning information for students, </a:t>
            </a:r>
            <a:r>
              <a:rPr lang="en-GB" sz="1600" dirty="0" err="1">
                <a:solidFill>
                  <a:schemeClr val="tx1"/>
                </a:solidFill>
              </a:rPr>
              <a:t>eg</a:t>
            </a:r>
            <a:r>
              <a:rPr lang="en-GB" sz="1600" dirty="0">
                <a:solidFill>
                  <a:schemeClr val="tx1"/>
                </a:solidFill>
              </a:rPr>
              <a:t>:</a:t>
            </a:r>
            <a:endParaRPr lang="en-GB" sz="1600" dirty="0">
              <a:solidFill>
                <a:schemeClr val="tx1"/>
              </a:solidFill>
              <a:ea typeface="Calibri"/>
              <a:cs typeface="Calibri"/>
            </a:endParaRPr>
          </a:p>
          <a:p>
            <a:pPr marL="171450" indent="-171450">
              <a:buFontTx/>
              <a:buChar char="-"/>
            </a:pPr>
            <a:r>
              <a:rPr lang="en-GB" sz="1600" dirty="0">
                <a:solidFill>
                  <a:schemeClr val="tx1"/>
                </a:solidFill>
              </a:rPr>
              <a:t>Course information</a:t>
            </a:r>
          </a:p>
          <a:p>
            <a:pPr marL="171450" indent="-171450">
              <a:buFontTx/>
              <a:buChar char="-"/>
            </a:pPr>
            <a:r>
              <a:rPr lang="en-GB" sz="1600" dirty="0">
                <a:solidFill>
                  <a:schemeClr val="tx1"/>
                </a:solidFill>
              </a:rPr>
              <a:t>Lecture and reading lists </a:t>
            </a:r>
          </a:p>
        </p:txBody>
      </p:sp>
      <p:sp>
        <p:nvSpPr>
          <p:cNvPr id="42" name="Rectangle: Rounded Corners 35">
            <a:extLst>
              <a:ext uri="{FF2B5EF4-FFF2-40B4-BE49-F238E27FC236}">
                <a16:creationId xmlns:a16="http://schemas.microsoft.com/office/drawing/2014/main" id="{5DF4D4AE-BB78-4405-B6F2-B8F877153B6B}"/>
              </a:ext>
            </a:extLst>
          </p:cNvPr>
          <p:cNvSpPr/>
          <p:nvPr/>
        </p:nvSpPr>
        <p:spPr>
          <a:xfrm flipH="1">
            <a:off x="6967838" y="817520"/>
            <a:ext cx="2455863" cy="748339"/>
          </a:xfrm>
          <a:prstGeom prst="roundRect">
            <a:avLst>
              <a:gd name="adj" fmla="val 998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ID">
                <a:solidFill>
                  <a:sysClr val="windowText" lastClr="000000"/>
                </a:solidFill>
                <a:latin typeface="+mj-lt"/>
              </a:rPr>
              <a:t>Canvas</a:t>
            </a:r>
          </a:p>
        </p:txBody>
      </p:sp>
      <p:sp>
        <p:nvSpPr>
          <p:cNvPr id="43" name="Rectangle: Rounded Corners 35">
            <a:extLst>
              <a:ext uri="{FF2B5EF4-FFF2-40B4-BE49-F238E27FC236}">
                <a16:creationId xmlns:a16="http://schemas.microsoft.com/office/drawing/2014/main" id="{2BD76EE7-9D6C-4D29-B1BD-912F58CBBCFA}"/>
              </a:ext>
            </a:extLst>
          </p:cNvPr>
          <p:cNvSpPr/>
          <p:nvPr/>
        </p:nvSpPr>
        <p:spPr>
          <a:xfrm flipH="1">
            <a:off x="9480230" y="832234"/>
            <a:ext cx="2477303" cy="748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ID" err="1">
                <a:solidFill>
                  <a:sysClr val="windowText" lastClr="000000"/>
                </a:solidFill>
                <a:latin typeface="+mj-lt"/>
              </a:rPr>
              <a:t>MyOxford</a:t>
            </a:r>
            <a:r>
              <a:rPr lang="en-ID">
                <a:solidFill>
                  <a:sysClr val="windowText" lastClr="000000"/>
                </a:solidFill>
                <a:latin typeface="+mj-lt"/>
              </a:rPr>
              <a:t> </a:t>
            </a:r>
          </a:p>
        </p:txBody>
      </p:sp>
      <p:sp>
        <p:nvSpPr>
          <p:cNvPr id="47" name="Rectangle: Rounded Corners 35">
            <a:extLst>
              <a:ext uri="{FF2B5EF4-FFF2-40B4-BE49-F238E27FC236}">
                <a16:creationId xmlns:a16="http://schemas.microsoft.com/office/drawing/2014/main" id="{7BA3DB74-8316-4DB8-946F-F0C5F1EF4C56}"/>
              </a:ext>
            </a:extLst>
          </p:cNvPr>
          <p:cNvSpPr/>
          <p:nvPr/>
        </p:nvSpPr>
        <p:spPr>
          <a:xfrm flipH="1">
            <a:off x="417484" y="831897"/>
            <a:ext cx="2866776" cy="748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ID">
                <a:solidFill>
                  <a:sysClr val="windowText" lastClr="000000"/>
                </a:solidFill>
                <a:latin typeface="+mj-lt"/>
              </a:rPr>
              <a:t>Ox-Intranet</a:t>
            </a:r>
          </a:p>
        </p:txBody>
      </p:sp>
      <p:sp>
        <p:nvSpPr>
          <p:cNvPr id="48" name="Rectangle: Rounded Corners 35">
            <a:extLst>
              <a:ext uri="{FF2B5EF4-FFF2-40B4-BE49-F238E27FC236}">
                <a16:creationId xmlns:a16="http://schemas.microsoft.com/office/drawing/2014/main" id="{87D3E142-D968-4619-BB53-B195B7A08105}"/>
              </a:ext>
            </a:extLst>
          </p:cNvPr>
          <p:cNvSpPr/>
          <p:nvPr/>
        </p:nvSpPr>
        <p:spPr>
          <a:xfrm flipH="1">
            <a:off x="3664480" y="851477"/>
            <a:ext cx="2994228" cy="748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ID">
                <a:solidFill>
                  <a:sysClr val="windowText" lastClr="000000"/>
                </a:solidFill>
                <a:latin typeface="+mj-lt"/>
              </a:rPr>
              <a:t>SharePoint and Teams </a:t>
            </a:r>
            <a:endParaRPr lang="en-ID">
              <a:solidFill>
                <a:sysClr val="windowText" lastClr="000000"/>
              </a:solidFill>
              <a:latin typeface="+mj-lt"/>
              <a:ea typeface="Calibri Light"/>
              <a:cs typeface="Calibri Light"/>
            </a:endParaRPr>
          </a:p>
        </p:txBody>
      </p:sp>
      <p:sp>
        <p:nvSpPr>
          <p:cNvPr id="50" name="Rectangle: Rounded Corners 35">
            <a:extLst>
              <a:ext uri="{FF2B5EF4-FFF2-40B4-BE49-F238E27FC236}">
                <a16:creationId xmlns:a16="http://schemas.microsoft.com/office/drawing/2014/main" id="{DB53DDC1-2AAB-48A3-ADA1-5E0A780E3FDD}"/>
              </a:ext>
            </a:extLst>
          </p:cNvPr>
          <p:cNvSpPr/>
          <p:nvPr/>
        </p:nvSpPr>
        <p:spPr>
          <a:xfrm flipH="1">
            <a:off x="9625555" y="2989451"/>
            <a:ext cx="2342699" cy="24689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t" anchorCtr="0" forceAA="0" compatLnSpc="1">
            <a:prstTxWarp prst="textNoShape">
              <a:avLst/>
            </a:prstTxWarp>
            <a:noAutofit/>
          </a:bodyPr>
          <a:lstStyle/>
          <a:p>
            <a:r>
              <a:rPr lang="en-GB" sz="1600" dirty="0">
                <a:solidFill>
                  <a:schemeClr val="tx1"/>
                </a:solidFill>
              </a:rPr>
              <a:t>Dynamic (not static) content, solely for students, </a:t>
            </a:r>
            <a:r>
              <a:rPr lang="en-GB" sz="1600" dirty="0" err="1">
                <a:solidFill>
                  <a:schemeClr val="tx1"/>
                </a:solidFill>
              </a:rPr>
              <a:t>eg</a:t>
            </a:r>
            <a:r>
              <a:rPr lang="en-GB" sz="1600" dirty="0">
                <a:solidFill>
                  <a:schemeClr val="tx1"/>
                </a:solidFill>
              </a:rPr>
              <a:t>:</a:t>
            </a:r>
            <a:endParaRPr lang="en-GB" sz="1600" dirty="0">
              <a:solidFill>
                <a:schemeClr val="tx1"/>
              </a:solidFill>
              <a:ea typeface="Calibri"/>
              <a:cs typeface="Calibri"/>
            </a:endParaRPr>
          </a:p>
          <a:p>
            <a:pPr marL="171450" indent="-171450">
              <a:buFontTx/>
              <a:buChar char="-"/>
            </a:pPr>
            <a:r>
              <a:rPr lang="en-GB" sz="1600" dirty="0">
                <a:solidFill>
                  <a:schemeClr val="tx1"/>
                </a:solidFill>
              </a:rPr>
              <a:t>Personal library loans</a:t>
            </a:r>
          </a:p>
          <a:p>
            <a:pPr marL="171450" indent="-171450">
              <a:buFontTx/>
              <a:buChar char="-"/>
            </a:pPr>
            <a:r>
              <a:rPr lang="en-GB" sz="1600" dirty="0">
                <a:solidFill>
                  <a:schemeClr val="tx1"/>
                </a:solidFill>
              </a:rPr>
              <a:t>Upcoming appointments and events</a:t>
            </a:r>
          </a:p>
          <a:p>
            <a:endParaRPr lang="en-GB" sz="1600" dirty="0">
              <a:solidFill>
                <a:schemeClr val="tx1"/>
              </a:solidFill>
            </a:endParaRPr>
          </a:p>
        </p:txBody>
      </p:sp>
      <p:sp>
        <p:nvSpPr>
          <p:cNvPr id="51" name="Rectangle: Rounded Corners 35">
            <a:extLst>
              <a:ext uri="{FF2B5EF4-FFF2-40B4-BE49-F238E27FC236}">
                <a16:creationId xmlns:a16="http://schemas.microsoft.com/office/drawing/2014/main" id="{EB0581A8-E292-4633-A39F-F6E849B92C2B}"/>
              </a:ext>
            </a:extLst>
          </p:cNvPr>
          <p:cNvSpPr/>
          <p:nvPr/>
        </p:nvSpPr>
        <p:spPr>
          <a:xfrm flipH="1">
            <a:off x="417748" y="2989451"/>
            <a:ext cx="2994230" cy="33007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t" anchorCtr="0" forceAA="0" compatLnSpc="1">
            <a:prstTxWarp prst="textNoShape">
              <a:avLst/>
            </a:prstTxWarp>
            <a:noAutofit/>
          </a:bodyPr>
          <a:lstStyle/>
          <a:p>
            <a:r>
              <a:rPr lang="en-GB" sz="1600">
                <a:solidFill>
                  <a:schemeClr val="tx1"/>
                </a:solidFill>
              </a:rPr>
              <a:t>Information for large groups of staff and students</a:t>
            </a:r>
            <a:endParaRPr lang="en-US">
              <a:solidFill>
                <a:schemeClr val="tx1"/>
              </a:solidFill>
            </a:endParaRPr>
          </a:p>
          <a:p>
            <a:endParaRPr lang="en-GB">
              <a:solidFill>
                <a:schemeClr val="tx1"/>
              </a:solidFill>
            </a:endParaRPr>
          </a:p>
          <a:p>
            <a:r>
              <a:rPr lang="en-US" sz="1600">
                <a:solidFill>
                  <a:schemeClr val="tx1"/>
                </a:solidFill>
              </a:rPr>
              <a:t>NB: staff services can be linked or embedded into the intranet experience</a:t>
            </a:r>
            <a:endParaRPr lang="en-US" sz="1600">
              <a:solidFill>
                <a:schemeClr val="tx1"/>
              </a:solidFill>
              <a:ea typeface="Calibri"/>
              <a:cs typeface="Calibri"/>
            </a:endParaRPr>
          </a:p>
          <a:p>
            <a:endParaRPr lang="en-GB" sz="1600">
              <a:solidFill>
                <a:schemeClr val="tx1"/>
              </a:solidFill>
            </a:endParaRPr>
          </a:p>
        </p:txBody>
      </p:sp>
      <p:sp>
        <p:nvSpPr>
          <p:cNvPr id="52" name="Rectangle: Rounded Corners 35">
            <a:extLst>
              <a:ext uri="{FF2B5EF4-FFF2-40B4-BE49-F238E27FC236}">
                <a16:creationId xmlns:a16="http://schemas.microsoft.com/office/drawing/2014/main" id="{1C5E2906-89CD-4BDF-B019-696C638536B7}"/>
              </a:ext>
            </a:extLst>
          </p:cNvPr>
          <p:cNvSpPr/>
          <p:nvPr/>
        </p:nvSpPr>
        <p:spPr>
          <a:xfrm flipH="1">
            <a:off x="3664478" y="2989450"/>
            <a:ext cx="2994230" cy="32797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t" anchorCtr="0" forceAA="0" compatLnSpc="1">
            <a:prstTxWarp prst="textNoShape">
              <a:avLst/>
            </a:prstTxWarp>
            <a:noAutofit/>
          </a:bodyPr>
          <a:lstStyle/>
          <a:p>
            <a:r>
              <a:rPr lang="en-GB" sz="1600">
                <a:solidFill>
                  <a:schemeClr val="tx1"/>
                </a:solidFill>
              </a:rPr>
              <a:t>Information for small groups of colleagues. </a:t>
            </a:r>
          </a:p>
          <a:p>
            <a:endParaRPr lang="en-GB" sz="1600">
              <a:solidFill>
                <a:schemeClr val="tx1"/>
              </a:solidFill>
            </a:endParaRPr>
          </a:p>
          <a:p>
            <a:r>
              <a:rPr lang="en-US" sz="1600">
                <a:solidFill>
                  <a:schemeClr val="tx1"/>
                </a:solidFill>
              </a:rPr>
              <a:t>Immediate (small) team use: </a:t>
            </a:r>
          </a:p>
          <a:p>
            <a:pPr marL="171450" indent="-171450">
              <a:buFontTx/>
              <a:buChar char="-"/>
            </a:pPr>
            <a:r>
              <a:rPr lang="en-US" sz="1600">
                <a:solidFill>
                  <a:schemeClr val="tx1"/>
                </a:solidFill>
              </a:rPr>
              <a:t>Materials only relevant for individual teams</a:t>
            </a:r>
          </a:p>
          <a:p>
            <a:pPr marL="171450" indent="-171450">
              <a:buFontTx/>
              <a:buChar char="-"/>
            </a:pPr>
            <a:r>
              <a:rPr lang="en-US" sz="1600">
                <a:solidFill>
                  <a:schemeClr val="tx1"/>
                </a:solidFill>
              </a:rPr>
              <a:t>Work-in-progress: materials that are in development.  (On completion, they may move to the intranet)</a:t>
            </a:r>
          </a:p>
          <a:p>
            <a:br>
              <a:rPr lang="en-GB" sz="1600">
                <a:solidFill>
                  <a:schemeClr val="tx1"/>
                </a:solidFill>
              </a:rPr>
            </a:br>
            <a:r>
              <a:rPr lang="en-GB" sz="1600">
                <a:solidFill>
                  <a:schemeClr val="tx1"/>
                </a:solidFill>
              </a:rPr>
              <a:t>SharePoint should no longer be used as an ‘intranet’</a:t>
            </a:r>
          </a:p>
        </p:txBody>
      </p:sp>
      <p:grpSp>
        <p:nvGrpSpPr>
          <p:cNvPr id="54" name="Group 53">
            <a:extLst>
              <a:ext uri="{FF2B5EF4-FFF2-40B4-BE49-F238E27FC236}">
                <a16:creationId xmlns:a16="http://schemas.microsoft.com/office/drawing/2014/main" id="{B2C8D6A5-E22D-4897-858F-8BB9EDE06B5D}"/>
              </a:ext>
            </a:extLst>
          </p:cNvPr>
          <p:cNvGrpSpPr/>
          <p:nvPr/>
        </p:nvGrpSpPr>
        <p:grpSpPr>
          <a:xfrm>
            <a:off x="918092" y="1603691"/>
            <a:ext cx="1993541" cy="1136015"/>
            <a:chOff x="4181624" y="1442730"/>
            <a:chExt cx="3857220" cy="2198029"/>
          </a:xfrm>
        </p:grpSpPr>
        <p:pic>
          <p:nvPicPr>
            <p:cNvPr id="55" name="Picture 54" descr="A picture containing text, screenshot, electronics, display&#10;&#10;Description automatically generated">
              <a:extLst>
                <a:ext uri="{FF2B5EF4-FFF2-40B4-BE49-F238E27FC236}">
                  <a16:creationId xmlns:a16="http://schemas.microsoft.com/office/drawing/2014/main" id="{99E29169-B756-4349-9A6B-FB61F6F76B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1624" y="1442730"/>
              <a:ext cx="3857220" cy="2198029"/>
            </a:xfrm>
            <a:prstGeom prst="rect">
              <a:avLst/>
            </a:prstGeom>
          </p:spPr>
        </p:pic>
        <p:pic>
          <p:nvPicPr>
            <p:cNvPr id="56" name="Picture Placeholder 25" descr="A screenshot of a computer&#10;&#10;Description automatically generated">
              <a:extLst>
                <a:ext uri="{FF2B5EF4-FFF2-40B4-BE49-F238E27FC236}">
                  <a16:creationId xmlns:a16="http://schemas.microsoft.com/office/drawing/2014/main" id="{CE4EAB25-38DD-4B03-8135-326C7F5A99D2}"/>
                </a:ext>
              </a:extLst>
            </p:cNvPr>
            <p:cNvPicPr>
              <a:picLocks noChangeAspect="1"/>
            </p:cNvPicPr>
            <p:nvPr/>
          </p:nvPicPr>
          <p:blipFill>
            <a:blip r:embed="rId4" cstate="print">
              <a:extLst>
                <a:ext uri="{28A0092B-C50C-407E-A947-70E740481C1C}">
                  <a14:useLocalDpi xmlns:a14="http://schemas.microsoft.com/office/drawing/2010/main" val="0"/>
                </a:ext>
              </a:extLst>
            </a:blip>
            <a:srcRect t="8026" b="8026"/>
            <a:stretch>
              <a:fillRect/>
            </a:stretch>
          </p:blipFill>
          <p:spPr>
            <a:xfrm>
              <a:off x="4631477" y="1540420"/>
              <a:ext cx="2957513" cy="1943100"/>
            </a:xfrm>
            <a:prstGeom prst="rect">
              <a:avLst/>
            </a:prstGeom>
          </p:spPr>
        </p:pic>
      </p:grpSp>
      <p:grpSp>
        <p:nvGrpSpPr>
          <p:cNvPr id="9" name="Group 8">
            <a:extLst>
              <a:ext uri="{FF2B5EF4-FFF2-40B4-BE49-F238E27FC236}">
                <a16:creationId xmlns:a16="http://schemas.microsoft.com/office/drawing/2014/main" id="{A3C458C6-DD76-436B-BA21-76FB3DBD6834}"/>
              </a:ext>
            </a:extLst>
          </p:cNvPr>
          <p:cNvGrpSpPr/>
          <p:nvPr/>
        </p:nvGrpSpPr>
        <p:grpSpPr>
          <a:xfrm>
            <a:off x="4077546" y="1655007"/>
            <a:ext cx="2090337" cy="1136016"/>
            <a:chOff x="3196771" y="1485853"/>
            <a:chExt cx="3713508" cy="2116135"/>
          </a:xfrm>
        </p:grpSpPr>
        <p:pic>
          <p:nvPicPr>
            <p:cNvPr id="60" name="Picture 59" descr="A picture containing text, screenshot, electronics, display&#10;&#10;Description automatically generated">
              <a:extLst>
                <a:ext uri="{FF2B5EF4-FFF2-40B4-BE49-F238E27FC236}">
                  <a16:creationId xmlns:a16="http://schemas.microsoft.com/office/drawing/2014/main" id="{73258B8E-9558-4399-8124-5F747A17D2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6771" y="1485853"/>
              <a:ext cx="3713508" cy="2116135"/>
            </a:xfrm>
            <a:prstGeom prst="rect">
              <a:avLst/>
            </a:prstGeom>
          </p:spPr>
        </p:pic>
        <p:pic>
          <p:nvPicPr>
            <p:cNvPr id="61" name="Picture 2">
              <a:extLst>
                <a:ext uri="{FF2B5EF4-FFF2-40B4-BE49-F238E27FC236}">
                  <a16:creationId xmlns:a16="http://schemas.microsoft.com/office/drawing/2014/main" id="{9AE50449-9895-4A7C-9F57-5077C708517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621513" y="1576799"/>
              <a:ext cx="2858717" cy="1834583"/>
            </a:xfrm>
            <a:prstGeom prst="rect">
              <a:avLst/>
            </a:prstGeom>
            <a:extLst>
              <a:ext uri="{909E8E84-426E-40DD-AFC4-6F175D3DCCD1}">
                <a14:hiddenFill xmlns:a14="http://schemas.microsoft.com/office/drawing/2010/main">
                  <a:solidFill>
                    <a:srgbClr val="FFFFFF"/>
                  </a:solidFill>
                </a14:hiddenFill>
              </a:ext>
            </a:extLst>
          </p:spPr>
        </p:pic>
      </p:grpSp>
      <p:pic>
        <p:nvPicPr>
          <p:cNvPr id="62" name="Picture 61" descr="A picture containing text, screenshot, electronics, display&#10;&#10;Description automatically generated">
            <a:extLst>
              <a:ext uri="{FF2B5EF4-FFF2-40B4-BE49-F238E27FC236}">
                <a16:creationId xmlns:a16="http://schemas.microsoft.com/office/drawing/2014/main" id="{CF232DF6-56EF-4FD4-A4C2-0BF42CD8EC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2831" y="1598546"/>
            <a:ext cx="1993541" cy="1136015"/>
          </a:xfrm>
          <a:prstGeom prst="rect">
            <a:avLst/>
          </a:prstGeom>
        </p:spPr>
      </p:pic>
      <p:pic>
        <p:nvPicPr>
          <p:cNvPr id="64" name="Picture 63" descr="A picture containing text, screenshot, electronics, display&#10;&#10;Description automatically generated">
            <a:extLst>
              <a:ext uri="{FF2B5EF4-FFF2-40B4-BE49-F238E27FC236}">
                <a16:creationId xmlns:a16="http://schemas.microsoft.com/office/drawing/2014/main" id="{126A29AF-99B1-488F-9D94-25B87933DD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8999" y="1603691"/>
            <a:ext cx="1993541" cy="1136015"/>
          </a:xfrm>
          <a:prstGeom prst="rect">
            <a:avLst/>
          </a:prstGeom>
        </p:spPr>
      </p:pic>
      <p:sp>
        <p:nvSpPr>
          <p:cNvPr id="65" name="Rectangle: Rounded Corners 35">
            <a:extLst>
              <a:ext uri="{FF2B5EF4-FFF2-40B4-BE49-F238E27FC236}">
                <a16:creationId xmlns:a16="http://schemas.microsoft.com/office/drawing/2014/main" id="{54DE9349-A168-4E81-8E5A-EE3B0BE18BA4}"/>
              </a:ext>
            </a:extLst>
          </p:cNvPr>
          <p:cNvSpPr/>
          <p:nvPr/>
        </p:nvSpPr>
        <p:spPr>
          <a:xfrm flipH="1">
            <a:off x="6879370" y="6359714"/>
            <a:ext cx="5078161" cy="369333"/>
          </a:xfrm>
          <a:prstGeom prst="roundRect">
            <a:avLst>
              <a:gd name="adj" fmla="val 9984"/>
            </a:avLst>
          </a:prstGeom>
          <a:solidFill>
            <a:srgbClr val="689CD4">
              <a:alpha val="20000"/>
            </a:srgb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ID">
                <a:solidFill>
                  <a:sysClr val="windowText" lastClr="000000"/>
                </a:solidFill>
                <a:latin typeface="+mj-lt"/>
              </a:rPr>
              <a:t>Students only</a:t>
            </a:r>
          </a:p>
        </p:txBody>
      </p:sp>
      <p:sp>
        <p:nvSpPr>
          <p:cNvPr id="17" name="Rectangle 16">
            <a:extLst>
              <a:ext uri="{FF2B5EF4-FFF2-40B4-BE49-F238E27FC236}">
                <a16:creationId xmlns:a16="http://schemas.microsoft.com/office/drawing/2014/main" id="{000AB46D-EFE2-4422-A5F7-31CE33E7E491}"/>
              </a:ext>
            </a:extLst>
          </p:cNvPr>
          <p:cNvSpPr/>
          <p:nvPr/>
        </p:nvSpPr>
        <p:spPr>
          <a:xfrm>
            <a:off x="417484" y="6359715"/>
            <a:ext cx="6241224" cy="369332"/>
          </a:xfrm>
          <a:prstGeom prst="rect">
            <a:avLst/>
          </a:prstGeom>
          <a:solidFill>
            <a:srgbClr val="87B2B2">
              <a:alpha val="20000"/>
            </a:srgbClr>
          </a:solidFill>
        </p:spPr>
        <p:txBody>
          <a:bodyPr wrap="square">
            <a:spAutoFit/>
          </a:bodyPr>
          <a:lstStyle/>
          <a:p>
            <a:pPr algn="ctr"/>
            <a:r>
              <a:rPr lang="en-ID">
                <a:solidFill>
                  <a:sysClr val="windowText" lastClr="000000"/>
                </a:solidFill>
              </a:rPr>
              <a:t>Staff and students</a:t>
            </a:r>
          </a:p>
        </p:txBody>
      </p:sp>
    </p:spTree>
    <p:extLst>
      <p:ext uri="{BB962C8B-B14F-4D97-AF65-F5344CB8AC3E}">
        <p14:creationId xmlns:p14="http://schemas.microsoft.com/office/powerpoint/2010/main" val="4231517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62DEE-87C8-EB24-9151-89B7692AF8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203658-02DE-A950-DA62-93AFFE321930}"/>
              </a:ext>
            </a:extLst>
          </p:cNvPr>
          <p:cNvSpPr>
            <a:spLocks noGrp="1"/>
          </p:cNvSpPr>
          <p:nvPr>
            <p:ph type="title"/>
          </p:nvPr>
        </p:nvSpPr>
        <p:spPr/>
        <p:txBody>
          <a:bodyPr/>
          <a:lstStyle/>
          <a:p>
            <a:pPr marL="7620"/>
            <a:r>
              <a:rPr lang="en-US" sz="1900"/>
              <a:t>Where to publish people information</a:t>
            </a:r>
            <a:endParaRPr lang="en-US"/>
          </a:p>
        </p:txBody>
      </p:sp>
      <p:sp>
        <p:nvSpPr>
          <p:cNvPr id="22" name="TextBox 21">
            <a:extLst>
              <a:ext uri="{FF2B5EF4-FFF2-40B4-BE49-F238E27FC236}">
                <a16:creationId xmlns:a16="http://schemas.microsoft.com/office/drawing/2014/main" id="{7B0BF829-4966-D61B-2A97-8445CB61F23C}"/>
              </a:ext>
            </a:extLst>
          </p:cNvPr>
          <p:cNvSpPr txBox="1"/>
          <p:nvPr/>
        </p:nvSpPr>
        <p:spPr>
          <a:xfrm>
            <a:off x="1349363" y="1563002"/>
            <a:ext cx="3395502" cy="4093428"/>
          </a:xfrm>
          <a:prstGeom prst="rect">
            <a:avLst/>
          </a:prstGeom>
          <a:solidFill>
            <a:schemeClr val="accent5">
              <a:lumMod val="20000"/>
              <a:lumOff val="80000"/>
            </a:schemeClr>
          </a:solidFill>
        </p:spPr>
        <p:txBody>
          <a:bodyPr wrap="square" lIns="91440" tIns="45720" rIns="91440" bIns="45720" anchor="t">
            <a:spAutoFit/>
          </a:bodyPr>
          <a:lstStyle/>
          <a:p>
            <a:r>
              <a:rPr lang="en-US" sz="2000" b="1">
                <a:latin typeface="+mj-lt"/>
                <a:cs typeface="Calibri"/>
              </a:rPr>
              <a:t>Website</a:t>
            </a:r>
            <a:endParaRPr lang="en-US" sz="2000" b="1">
              <a:latin typeface="Calibri" panose="020F0502020204030204"/>
              <a:ea typeface="Calibri" panose="020F0502020204030204"/>
              <a:cs typeface="Calibri"/>
            </a:endParaRPr>
          </a:p>
          <a:p>
            <a:endParaRPr lang="en-US" sz="2000">
              <a:latin typeface="Calibri Light"/>
              <a:ea typeface="Calibri Light"/>
              <a:cs typeface="Calibri"/>
            </a:endParaRPr>
          </a:p>
          <a:p>
            <a:pPr marL="285750" indent="-285750">
              <a:buFont typeface="Calibri"/>
              <a:buChar char="-"/>
            </a:pPr>
            <a:r>
              <a:rPr lang="en-US" sz="2000">
                <a:latin typeface="Calibri Light"/>
                <a:ea typeface="Calibri Light"/>
                <a:cs typeface="Calibri"/>
              </a:rPr>
              <a:t>Academic and researcher information (biography  / publications)</a:t>
            </a:r>
          </a:p>
          <a:p>
            <a:pPr marL="285750" indent="-285750">
              <a:buFont typeface="Calibri"/>
              <a:buChar char="-"/>
            </a:pPr>
            <a:endParaRPr lang="en-US" sz="2000">
              <a:latin typeface="Calibri Light"/>
              <a:ea typeface="Calibri Light"/>
              <a:cs typeface="Calibri"/>
            </a:endParaRPr>
          </a:p>
          <a:p>
            <a:pPr marL="285750" indent="-285750">
              <a:buFont typeface="Calibri"/>
              <a:buChar char="-"/>
            </a:pPr>
            <a:endParaRPr lang="en-US" sz="2000">
              <a:latin typeface="Calibri Light"/>
              <a:ea typeface="Calibri Light"/>
              <a:cs typeface="Calibri"/>
            </a:endParaRPr>
          </a:p>
          <a:p>
            <a:pPr marL="285750" indent="-285750">
              <a:buFont typeface="Calibri"/>
              <a:buChar char="-"/>
            </a:pPr>
            <a:r>
              <a:rPr lang="en-US" sz="2000">
                <a:latin typeface="Calibri Light"/>
                <a:ea typeface="Calibri Light"/>
                <a:cs typeface="Calibri"/>
              </a:rPr>
              <a:t>External-facing professional services staff (</a:t>
            </a:r>
            <a:r>
              <a:rPr lang="en-US" sz="2000" err="1">
                <a:latin typeface="Calibri Light"/>
                <a:ea typeface="Calibri Light"/>
                <a:cs typeface="Calibri"/>
              </a:rPr>
              <a:t>eg</a:t>
            </a:r>
            <a:r>
              <a:rPr lang="en-US" sz="2000">
                <a:latin typeface="Calibri Light"/>
                <a:ea typeface="Calibri Light"/>
                <a:cs typeface="Calibri"/>
              </a:rPr>
              <a:t> events / admissions / senior leadership)</a:t>
            </a:r>
          </a:p>
          <a:p>
            <a:endParaRPr lang="en-US" sz="2000">
              <a:latin typeface="Calibri Light"/>
              <a:ea typeface="Calibri Light"/>
              <a:cs typeface="Calibri"/>
            </a:endParaRPr>
          </a:p>
          <a:p>
            <a:endParaRPr lang="en-US" sz="2000">
              <a:latin typeface="Calibri Light"/>
              <a:ea typeface="Calibri Light"/>
              <a:cs typeface="Calibri"/>
            </a:endParaRPr>
          </a:p>
        </p:txBody>
      </p:sp>
      <p:sp>
        <p:nvSpPr>
          <p:cNvPr id="5" name="TextBox 4">
            <a:extLst>
              <a:ext uri="{FF2B5EF4-FFF2-40B4-BE49-F238E27FC236}">
                <a16:creationId xmlns:a16="http://schemas.microsoft.com/office/drawing/2014/main" id="{AB11E738-3131-B3E5-F3AB-9AABA07C24DC}"/>
              </a:ext>
            </a:extLst>
          </p:cNvPr>
          <p:cNvSpPr txBox="1"/>
          <p:nvPr/>
        </p:nvSpPr>
        <p:spPr>
          <a:xfrm>
            <a:off x="6282850" y="1563001"/>
            <a:ext cx="4135730" cy="2554545"/>
          </a:xfrm>
          <a:prstGeom prst="rect">
            <a:avLst/>
          </a:prstGeom>
          <a:solidFill>
            <a:schemeClr val="tx2">
              <a:lumMod val="20000"/>
              <a:lumOff val="80000"/>
            </a:schemeClr>
          </a:solidFill>
        </p:spPr>
        <p:txBody>
          <a:bodyPr wrap="square" lIns="91440" tIns="45720" rIns="91440" bIns="45720" anchor="t">
            <a:spAutoFit/>
          </a:bodyPr>
          <a:lstStyle/>
          <a:p>
            <a:r>
              <a:rPr lang="en-US" sz="2000" b="1">
                <a:latin typeface="+mj-lt"/>
                <a:cs typeface="Calibri"/>
              </a:rPr>
              <a:t>Intranet</a:t>
            </a:r>
            <a:endParaRPr lang="en-US" sz="2000" b="1">
              <a:latin typeface="Calibri" panose="020F0502020204030204"/>
              <a:ea typeface="Calibri" panose="020F0502020204030204"/>
              <a:cs typeface="Calibri"/>
            </a:endParaRPr>
          </a:p>
          <a:p>
            <a:endParaRPr lang="en-US" sz="2000">
              <a:latin typeface="Calibri Light"/>
              <a:ea typeface="Calibri Light"/>
              <a:cs typeface="Calibri"/>
            </a:endParaRPr>
          </a:p>
          <a:p>
            <a:pPr marL="285750" indent="-285750">
              <a:buFont typeface="Calibri"/>
              <a:buChar char="-"/>
            </a:pPr>
            <a:r>
              <a:rPr lang="en-US" sz="2000">
                <a:latin typeface="Calibri Light"/>
                <a:ea typeface="Calibri Light"/>
                <a:cs typeface="Calibri"/>
              </a:rPr>
              <a:t>Information about all staff (academic, technical and professional services)</a:t>
            </a:r>
          </a:p>
          <a:p>
            <a:pPr marL="285750" indent="-285750">
              <a:buFont typeface="Calibri"/>
              <a:buChar char="-"/>
            </a:pPr>
            <a:endParaRPr lang="en-US" sz="2000">
              <a:latin typeface="Calibri Light"/>
              <a:ea typeface="Calibri Light"/>
              <a:cs typeface="Calibri"/>
            </a:endParaRPr>
          </a:p>
          <a:p>
            <a:pPr marL="285750" indent="-285750">
              <a:buFont typeface="Calibri"/>
              <a:buChar char="-"/>
            </a:pPr>
            <a:r>
              <a:rPr lang="en-US" sz="2000">
                <a:latin typeface="Calibri Light"/>
                <a:ea typeface="Calibri Light"/>
                <a:cs typeface="Calibri"/>
              </a:rPr>
              <a:t>Student information </a:t>
            </a:r>
            <a:br>
              <a:rPr lang="en-US" sz="2000">
                <a:latin typeface="Calibri Light"/>
                <a:ea typeface="Calibri Light"/>
                <a:cs typeface="Calibri"/>
              </a:rPr>
            </a:br>
            <a:r>
              <a:rPr lang="en-US" sz="2000">
                <a:latin typeface="Calibri Light"/>
                <a:ea typeface="Calibri Light"/>
                <a:cs typeface="Calibri"/>
              </a:rPr>
              <a:t>(where appropriate)</a:t>
            </a:r>
          </a:p>
        </p:txBody>
      </p:sp>
      <p:sp>
        <p:nvSpPr>
          <p:cNvPr id="6" name="TextBox 5">
            <a:extLst>
              <a:ext uri="{FF2B5EF4-FFF2-40B4-BE49-F238E27FC236}">
                <a16:creationId xmlns:a16="http://schemas.microsoft.com/office/drawing/2014/main" id="{78CD0F00-77F2-4BAD-35E5-C3F97E7DD844}"/>
              </a:ext>
            </a:extLst>
          </p:cNvPr>
          <p:cNvSpPr txBox="1"/>
          <p:nvPr/>
        </p:nvSpPr>
        <p:spPr>
          <a:xfrm>
            <a:off x="6280591" y="4491258"/>
            <a:ext cx="3928902" cy="1323439"/>
          </a:xfrm>
          <a:prstGeom prst="rect">
            <a:avLst/>
          </a:prstGeom>
          <a:noFill/>
        </p:spPr>
        <p:txBody>
          <a:bodyPr wrap="square" lIns="91440" tIns="45720" rIns="91440" bIns="45720" anchor="t">
            <a:spAutoFit/>
          </a:bodyPr>
          <a:lstStyle/>
          <a:p>
            <a:r>
              <a:rPr lang="en-US" sz="2000">
                <a:latin typeface="Calibri Light"/>
                <a:ea typeface="Calibri Light"/>
                <a:cs typeface="Calibri"/>
              </a:rPr>
              <a:t>NB: work is underway to explore automation of academic and research information across web CMS and intranet via </a:t>
            </a:r>
            <a:r>
              <a:rPr lang="en-US" sz="2000" err="1">
                <a:latin typeface="Calibri Light"/>
                <a:ea typeface="Calibri Light"/>
                <a:cs typeface="Calibri"/>
              </a:rPr>
              <a:t>Symplectic</a:t>
            </a:r>
            <a:r>
              <a:rPr lang="en-US" sz="2000">
                <a:latin typeface="Calibri Light"/>
                <a:ea typeface="Calibri Light"/>
                <a:cs typeface="Calibri"/>
              </a:rPr>
              <a:t> </a:t>
            </a:r>
          </a:p>
        </p:txBody>
      </p:sp>
    </p:spTree>
    <p:extLst>
      <p:ext uri="{BB962C8B-B14F-4D97-AF65-F5344CB8AC3E}">
        <p14:creationId xmlns:p14="http://schemas.microsoft.com/office/powerpoint/2010/main" val="3799577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62DEE-87C8-EB24-9151-89B7692AF8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203658-02DE-A950-DA62-93AFFE321930}"/>
              </a:ext>
            </a:extLst>
          </p:cNvPr>
          <p:cNvSpPr>
            <a:spLocks noGrp="1"/>
          </p:cNvSpPr>
          <p:nvPr>
            <p:ph type="title"/>
          </p:nvPr>
        </p:nvSpPr>
        <p:spPr/>
        <p:txBody>
          <a:bodyPr/>
          <a:lstStyle/>
          <a:p>
            <a:pPr marL="7620"/>
            <a:r>
              <a:rPr lang="en-US" sz="1900" dirty="0"/>
              <a:t>Oxford Fresco – standalone site, or </a:t>
            </a:r>
            <a:r>
              <a:rPr lang="en-US" sz="1900" dirty="0" err="1"/>
              <a:t>OxWeb</a:t>
            </a:r>
            <a:r>
              <a:rPr lang="en-US" sz="1900" dirty="0"/>
              <a:t>?</a:t>
            </a:r>
            <a:endParaRPr lang="en-US" dirty="0"/>
          </a:p>
        </p:txBody>
      </p:sp>
      <p:sp>
        <p:nvSpPr>
          <p:cNvPr id="5" name="Rectangle: Rounded Corners 35">
            <a:extLst>
              <a:ext uri="{FF2B5EF4-FFF2-40B4-BE49-F238E27FC236}">
                <a16:creationId xmlns:a16="http://schemas.microsoft.com/office/drawing/2014/main" id="{D93FB3DE-CC13-4AA2-A57E-B30D11B81386}"/>
              </a:ext>
            </a:extLst>
          </p:cNvPr>
          <p:cNvSpPr/>
          <p:nvPr/>
        </p:nvSpPr>
        <p:spPr>
          <a:xfrm flipH="1">
            <a:off x="1040107" y="2659265"/>
            <a:ext cx="1136896" cy="7302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22860" rIns="45720" bIns="22860" numCol="1" spcCol="0" rtlCol="0" fromWordArt="0" anchor="ctr" anchorCtr="0" forceAA="0" compatLnSpc="1">
            <a:prstTxWarp prst="textNoShape">
              <a:avLst/>
            </a:prstTxWarp>
            <a:noAutofit/>
          </a:bodyP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ID" sz="1400">
                <a:solidFill>
                  <a:schemeClr val="tx1"/>
                </a:solidFill>
                <a:latin typeface="+mj-lt"/>
              </a:rPr>
              <a:t>Central University content</a:t>
            </a:r>
          </a:p>
        </p:txBody>
      </p:sp>
      <p:sp>
        <p:nvSpPr>
          <p:cNvPr id="6" name="Rectangle: Rounded Corners 35">
            <a:extLst>
              <a:ext uri="{FF2B5EF4-FFF2-40B4-BE49-F238E27FC236}">
                <a16:creationId xmlns:a16="http://schemas.microsoft.com/office/drawing/2014/main" id="{1C63D2CC-01EA-441E-8E57-E288B7D2EFE7}"/>
              </a:ext>
            </a:extLst>
          </p:cNvPr>
          <p:cNvSpPr/>
          <p:nvPr/>
        </p:nvSpPr>
        <p:spPr>
          <a:xfrm flipH="1">
            <a:off x="6877968" y="5602105"/>
            <a:ext cx="3578331" cy="428030"/>
          </a:xfrm>
          <a:prstGeom prst="rect">
            <a:avLst/>
          </a:prstGeom>
          <a:solidFill>
            <a:srgbClr val="F8BF2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22860" rIns="45720" bIns="22860" numCol="1" spcCol="0" rtlCol="0" fromWordArt="0" anchor="ctr" anchorCtr="0" forceAA="0" compatLnSpc="1">
            <a:prstTxWarp prst="textNoShape">
              <a:avLst/>
            </a:prstTxWarp>
            <a:noAutofit/>
          </a:bodyP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D" sz="1200">
                <a:solidFill>
                  <a:schemeClr val="tx1"/>
                </a:solidFill>
              </a:rPr>
              <a:t>All college websites</a:t>
            </a:r>
          </a:p>
        </p:txBody>
      </p:sp>
      <p:sp>
        <p:nvSpPr>
          <p:cNvPr id="7" name="Rectangle: Rounded Corners 35">
            <a:extLst>
              <a:ext uri="{FF2B5EF4-FFF2-40B4-BE49-F238E27FC236}">
                <a16:creationId xmlns:a16="http://schemas.microsoft.com/office/drawing/2014/main" id="{E107E517-C2E3-4D18-A064-51550BD3204C}"/>
              </a:ext>
            </a:extLst>
          </p:cNvPr>
          <p:cNvSpPr/>
          <p:nvPr/>
        </p:nvSpPr>
        <p:spPr>
          <a:xfrm flipH="1">
            <a:off x="1040107" y="4875881"/>
            <a:ext cx="1149437" cy="3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22860" rIns="45720" bIns="22860" numCol="1" spcCol="0" rtlCol="0" fromWordArt="0" anchor="ctr" anchorCtr="0" forceAA="0" compatLnSpc="1">
            <a:prstTxWarp prst="textNoShape">
              <a:avLst/>
            </a:prstTxWarp>
            <a:noAutofit/>
          </a:bodyP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ID" sz="1400">
                <a:solidFill>
                  <a:schemeClr val="tx1"/>
                </a:solidFill>
                <a:latin typeface="+mj-lt"/>
              </a:rPr>
              <a:t>GLAM</a:t>
            </a:r>
          </a:p>
        </p:txBody>
      </p:sp>
      <p:sp>
        <p:nvSpPr>
          <p:cNvPr id="8" name="Rectangle: Rounded Corners 35">
            <a:extLst>
              <a:ext uri="{FF2B5EF4-FFF2-40B4-BE49-F238E27FC236}">
                <a16:creationId xmlns:a16="http://schemas.microsoft.com/office/drawing/2014/main" id="{39984BE7-4C45-4A02-8563-1295D2192074}"/>
              </a:ext>
            </a:extLst>
          </p:cNvPr>
          <p:cNvSpPr/>
          <p:nvPr/>
        </p:nvSpPr>
        <p:spPr>
          <a:xfrm flipH="1">
            <a:off x="6881726" y="6251364"/>
            <a:ext cx="3574573" cy="4110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22860" rIns="45720" bIns="22860" numCol="1" spcCol="0" rtlCol="0" fromWordArt="0" anchor="ctr" anchorCtr="0" forceAA="0" compatLnSpc="1">
            <a:prstTxWarp prst="textNoShape">
              <a:avLst/>
            </a:prstTxWarp>
            <a:noAutofit/>
          </a:bodyP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D" sz="1200">
                <a:solidFill>
                  <a:schemeClr val="tx1"/>
                </a:solidFill>
              </a:rPr>
              <a:t>All clubs, societies and subsidiaries </a:t>
            </a:r>
          </a:p>
        </p:txBody>
      </p:sp>
      <p:sp>
        <p:nvSpPr>
          <p:cNvPr id="9" name="Rectangle: Rounded Corners 35">
            <a:extLst>
              <a:ext uri="{FF2B5EF4-FFF2-40B4-BE49-F238E27FC236}">
                <a16:creationId xmlns:a16="http://schemas.microsoft.com/office/drawing/2014/main" id="{E0AA2F19-68A9-415D-8053-D635D150A003}"/>
              </a:ext>
            </a:extLst>
          </p:cNvPr>
          <p:cNvSpPr/>
          <p:nvPr/>
        </p:nvSpPr>
        <p:spPr>
          <a:xfrm flipH="1">
            <a:off x="1040113" y="3998012"/>
            <a:ext cx="1136890" cy="3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22860" rIns="45720" bIns="22860" numCol="1" spcCol="0" rtlCol="0" fromWordArt="0" anchor="ctr" anchorCtr="0" forceAA="0" compatLnSpc="1">
            <a:prstTxWarp prst="textNoShape">
              <a:avLst/>
            </a:prstTxWarp>
            <a:noAutofit/>
          </a:bodyP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ID" sz="1400">
                <a:solidFill>
                  <a:schemeClr val="tx1"/>
                </a:solidFill>
                <a:latin typeface="+mj-lt"/>
              </a:rPr>
              <a:t>Divisions and departments </a:t>
            </a:r>
          </a:p>
        </p:txBody>
      </p:sp>
      <p:sp>
        <p:nvSpPr>
          <p:cNvPr id="11" name="Rectangle: Rounded Corners 35">
            <a:extLst>
              <a:ext uri="{FF2B5EF4-FFF2-40B4-BE49-F238E27FC236}">
                <a16:creationId xmlns:a16="http://schemas.microsoft.com/office/drawing/2014/main" id="{58B93632-4E09-4668-A3D3-10CE3E71196D}"/>
              </a:ext>
            </a:extLst>
          </p:cNvPr>
          <p:cNvSpPr/>
          <p:nvPr/>
        </p:nvSpPr>
        <p:spPr>
          <a:xfrm flipH="1">
            <a:off x="1027566" y="5620432"/>
            <a:ext cx="1149437" cy="3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22860" rIns="45720" bIns="22860" numCol="1" spcCol="0" rtlCol="0" fromWordArt="0" anchor="ctr" anchorCtr="0" forceAA="0" compatLnSpc="1">
            <a:prstTxWarp prst="textNoShape">
              <a:avLst/>
            </a:prstTxWarp>
            <a:noAutofit/>
          </a:bodyP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ID" sz="1400">
                <a:solidFill>
                  <a:schemeClr val="tx1"/>
                </a:solidFill>
                <a:latin typeface="+mj-lt"/>
              </a:rPr>
              <a:t>Colleges</a:t>
            </a:r>
          </a:p>
        </p:txBody>
      </p:sp>
      <p:sp>
        <p:nvSpPr>
          <p:cNvPr id="12" name="Rectangle: Rounded Corners 35">
            <a:extLst>
              <a:ext uri="{FF2B5EF4-FFF2-40B4-BE49-F238E27FC236}">
                <a16:creationId xmlns:a16="http://schemas.microsoft.com/office/drawing/2014/main" id="{C508B390-80BF-4D68-B48B-E57C79BF4960}"/>
              </a:ext>
            </a:extLst>
          </p:cNvPr>
          <p:cNvSpPr/>
          <p:nvPr/>
        </p:nvSpPr>
        <p:spPr>
          <a:xfrm flipH="1">
            <a:off x="1040107" y="6225543"/>
            <a:ext cx="1314108" cy="4341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22860" rIns="45720" bIns="22860" numCol="1" spcCol="0" rtlCol="0" fromWordArt="0" anchor="ctr" anchorCtr="0" forceAA="0" compatLnSpc="1">
            <a:prstTxWarp prst="textNoShape">
              <a:avLst/>
            </a:prstTxWarp>
            <a:noAutofit/>
          </a:bodyP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ID" sz="1400">
                <a:solidFill>
                  <a:schemeClr val="tx1"/>
                </a:solidFill>
                <a:latin typeface="+mj-lt"/>
              </a:rPr>
              <a:t>Clubs, societies and subsidiaries</a:t>
            </a:r>
          </a:p>
        </p:txBody>
      </p:sp>
      <p:sp>
        <p:nvSpPr>
          <p:cNvPr id="14" name="Rectangle: Rounded Corners 35">
            <a:extLst>
              <a:ext uri="{FF2B5EF4-FFF2-40B4-BE49-F238E27FC236}">
                <a16:creationId xmlns:a16="http://schemas.microsoft.com/office/drawing/2014/main" id="{2AA52D46-1EE3-4309-A009-F69FB7E8F739}"/>
              </a:ext>
            </a:extLst>
          </p:cNvPr>
          <p:cNvSpPr/>
          <p:nvPr/>
        </p:nvSpPr>
        <p:spPr>
          <a:xfrm flipH="1">
            <a:off x="6877970" y="4900069"/>
            <a:ext cx="3578330" cy="46854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22860" rIns="45720" bIns="22860" numCol="1" spcCol="0" rtlCol="0" fromWordArt="0" anchor="ctr" anchorCtr="0" forceAA="0" compatLnSpc="1">
            <a:prstTxWarp prst="textNoShape">
              <a:avLst/>
            </a:prstTxWarp>
            <a:noAutofit/>
          </a:bodyP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D" sz="1200">
                <a:solidFill>
                  <a:schemeClr val="tx1"/>
                </a:solidFill>
              </a:rPr>
              <a:t>Individual gardens, libraries and museums</a:t>
            </a:r>
          </a:p>
        </p:txBody>
      </p:sp>
      <p:sp>
        <p:nvSpPr>
          <p:cNvPr id="19" name="Rectangle: Rounded Corners 35">
            <a:extLst>
              <a:ext uri="{FF2B5EF4-FFF2-40B4-BE49-F238E27FC236}">
                <a16:creationId xmlns:a16="http://schemas.microsoft.com/office/drawing/2014/main" id="{81A49F21-3F07-461C-A44D-57A5576B2991}"/>
              </a:ext>
            </a:extLst>
          </p:cNvPr>
          <p:cNvSpPr/>
          <p:nvPr/>
        </p:nvSpPr>
        <p:spPr>
          <a:xfrm flipH="1">
            <a:off x="6877967" y="2617595"/>
            <a:ext cx="3578329" cy="882411"/>
          </a:xfrm>
          <a:prstGeom prst="rect">
            <a:avLst/>
          </a:prstGeom>
          <a:solidFill>
            <a:srgbClr val="689CD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22860" rIns="45720" bIns="22860" numCol="1" spcCol="0" rtlCol="0" fromWordArt="0" anchor="ctr" anchorCtr="0" forceAA="0" compatLnSpc="1">
            <a:prstTxWarp prst="textNoShape">
              <a:avLst/>
            </a:prstTxWarp>
            <a:noAutofit/>
          </a:bodyP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D" sz="1200" dirty="0">
                <a:solidFill>
                  <a:schemeClr val="tx1"/>
                </a:solidFill>
              </a:rPr>
              <a:t>Central services, where there is a commercial or very specific operational need for a standalone website. </a:t>
            </a:r>
          </a:p>
        </p:txBody>
      </p:sp>
      <p:sp>
        <p:nvSpPr>
          <p:cNvPr id="23" name="Rectangle: Rounded Corners 35">
            <a:extLst>
              <a:ext uri="{FF2B5EF4-FFF2-40B4-BE49-F238E27FC236}">
                <a16:creationId xmlns:a16="http://schemas.microsoft.com/office/drawing/2014/main" id="{1AAB0840-BC18-4658-AD94-EBA78DC87857}"/>
              </a:ext>
            </a:extLst>
          </p:cNvPr>
          <p:cNvSpPr/>
          <p:nvPr/>
        </p:nvSpPr>
        <p:spPr>
          <a:xfrm flipH="1">
            <a:off x="8098601" y="3822765"/>
            <a:ext cx="2357697" cy="610067"/>
          </a:xfrm>
          <a:prstGeom prst="rect">
            <a:avLst/>
          </a:prstGeom>
          <a:solidFill>
            <a:srgbClr val="87B2B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22860" rIns="45720" bIns="22860" numCol="1" spcCol="0" rtlCol="0" fromWordArt="0" anchor="ctr" anchorCtr="0" forceAA="0" compatLnSpc="1">
            <a:prstTxWarp prst="textNoShape">
              <a:avLst/>
            </a:prstTxWarp>
            <a:noAutofit/>
          </a:bodyP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D" sz="1200">
                <a:solidFill>
                  <a:schemeClr val="tx1"/>
                </a:solidFill>
              </a:rPr>
              <a:t>Multi-institution collaborations</a:t>
            </a:r>
          </a:p>
        </p:txBody>
      </p:sp>
      <p:cxnSp>
        <p:nvCxnSpPr>
          <p:cNvPr id="28" name="Straight Connector 27">
            <a:extLst>
              <a:ext uri="{FF2B5EF4-FFF2-40B4-BE49-F238E27FC236}">
                <a16:creationId xmlns:a16="http://schemas.microsoft.com/office/drawing/2014/main" id="{832CE4D1-7ACA-41B2-8EB8-9DFB294E6E58}"/>
              </a:ext>
            </a:extLst>
          </p:cNvPr>
          <p:cNvCxnSpPr>
            <a:cxnSpLocks/>
          </p:cNvCxnSpPr>
          <p:nvPr/>
        </p:nvCxnSpPr>
        <p:spPr>
          <a:xfrm>
            <a:off x="1038298" y="2453135"/>
            <a:ext cx="9411542" cy="5366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E24C741-D1B5-4E08-9907-81F6AD4BEC44}"/>
              </a:ext>
            </a:extLst>
          </p:cNvPr>
          <p:cNvCxnSpPr>
            <a:cxnSpLocks/>
          </p:cNvCxnSpPr>
          <p:nvPr/>
        </p:nvCxnSpPr>
        <p:spPr>
          <a:xfrm>
            <a:off x="1042246" y="3591995"/>
            <a:ext cx="94140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712554A-040E-4C9B-918B-9841B810B218}"/>
              </a:ext>
            </a:extLst>
          </p:cNvPr>
          <p:cNvCxnSpPr>
            <a:cxnSpLocks/>
          </p:cNvCxnSpPr>
          <p:nvPr/>
        </p:nvCxnSpPr>
        <p:spPr>
          <a:xfrm>
            <a:off x="1033384" y="4757420"/>
            <a:ext cx="94140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B96DD07-C4F7-4276-BF09-D1FAB9A03489}"/>
              </a:ext>
            </a:extLst>
          </p:cNvPr>
          <p:cNvCxnSpPr>
            <a:cxnSpLocks/>
          </p:cNvCxnSpPr>
          <p:nvPr/>
        </p:nvCxnSpPr>
        <p:spPr>
          <a:xfrm>
            <a:off x="1027564" y="5454964"/>
            <a:ext cx="94140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D400C19-D49F-4B5A-A4DC-BDB6719D996A}"/>
              </a:ext>
            </a:extLst>
          </p:cNvPr>
          <p:cNvCxnSpPr>
            <a:cxnSpLocks/>
          </p:cNvCxnSpPr>
          <p:nvPr/>
        </p:nvCxnSpPr>
        <p:spPr>
          <a:xfrm>
            <a:off x="1027564" y="6110372"/>
            <a:ext cx="9414049"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Rectangle: Rounded Corners 35">
            <a:extLst>
              <a:ext uri="{FF2B5EF4-FFF2-40B4-BE49-F238E27FC236}">
                <a16:creationId xmlns:a16="http://schemas.microsoft.com/office/drawing/2014/main" id="{1424F43B-617C-49B3-ACBD-4451A33D8C45}"/>
              </a:ext>
            </a:extLst>
          </p:cNvPr>
          <p:cNvSpPr/>
          <p:nvPr/>
        </p:nvSpPr>
        <p:spPr>
          <a:xfrm flipH="1">
            <a:off x="2668497" y="5587594"/>
            <a:ext cx="1848307" cy="429825"/>
          </a:xfrm>
          <a:prstGeom prst="rect">
            <a:avLst/>
          </a:prstGeom>
          <a:solidFill>
            <a:srgbClr val="F8BF2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22860" rIns="45720" bIns="22860" numCol="1" spcCol="0" rtlCol="0" fromWordArt="0" anchor="ctr" anchorCtr="0" forceAA="0" compatLnSpc="1">
            <a:prstTxWarp prst="textNoShape">
              <a:avLst/>
            </a:prstTxWarp>
            <a:noAutofit/>
          </a:bodyP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D" sz="1200">
                <a:solidFill>
                  <a:schemeClr val="tx1"/>
                </a:solidFill>
              </a:rPr>
              <a:t>Conference of Colleges information (TBC)</a:t>
            </a:r>
          </a:p>
        </p:txBody>
      </p:sp>
      <p:sp>
        <p:nvSpPr>
          <p:cNvPr id="42" name="Rectangle: Rounded Corners 35">
            <a:extLst>
              <a:ext uri="{FF2B5EF4-FFF2-40B4-BE49-F238E27FC236}">
                <a16:creationId xmlns:a16="http://schemas.microsoft.com/office/drawing/2014/main" id="{927B5794-08F5-4ABD-B5FD-BEEB7F2EF07D}"/>
              </a:ext>
            </a:extLst>
          </p:cNvPr>
          <p:cNvSpPr/>
          <p:nvPr/>
        </p:nvSpPr>
        <p:spPr>
          <a:xfrm flipH="1">
            <a:off x="2668498" y="4879837"/>
            <a:ext cx="1848307" cy="48693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22860" rIns="45720" bIns="22860" numCol="1" spcCol="0" rtlCol="0" fromWordArt="0" anchor="ctr" anchorCtr="0" forceAA="0" compatLnSpc="1">
            <a:prstTxWarp prst="textNoShape">
              <a:avLst/>
            </a:prstTxWarp>
            <a:noAutofit/>
          </a:bodyP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D" sz="1200">
                <a:solidFill>
                  <a:schemeClr val="tx1"/>
                </a:solidFill>
              </a:rPr>
              <a:t>GLAM divisional information</a:t>
            </a:r>
          </a:p>
        </p:txBody>
      </p:sp>
      <p:sp>
        <p:nvSpPr>
          <p:cNvPr id="43" name="Rectangle: Rounded Corners 35">
            <a:extLst>
              <a:ext uri="{FF2B5EF4-FFF2-40B4-BE49-F238E27FC236}">
                <a16:creationId xmlns:a16="http://schemas.microsoft.com/office/drawing/2014/main" id="{C04B26B2-92DE-4682-BE0D-B37917450BA5}"/>
              </a:ext>
            </a:extLst>
          </p:cNvPr>
          <p:cNvSpPr/>
          <p:nvPr/>
        </p:nvSpPr>
        <p:spPr>
          <a:xfrm flipH="1">
            <a:off x="2668499" y="2582440"/>
            <a:ext cx="1848307" cy="932337"/>
          </a:xfrm>
          <a:prstGeom prst="rect">
            <a:avLst/>
          </a:prstGeom>
          <a:solidFill>
            <a:srgbClr val="689CD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22860" rIns="45720" bIns="22860" numCol="1" spcCol="0" rtlCol="0" fromWordArt="0" anchor="ctr" anchorCtr="0" forceAA="0" compatLnSpc="1">
            <a:prstTxWarp prst="textNoShape">
              <a:avLst/>
            </a:prstTxWarp>
            <a:noAutofit/>
          </a:bodyP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D" sz="1200">
                <a:solidFill>
                  <a:schemeClr val="tx1"/>
                </a:solidFill>
              </a:rPr>
              <a:t>University-wide content (admissions, research,  corporate news, events and information)</a:t>
            </a:r>
          </a:p>
        </p:txBody>
      </p:sp>
      <p:sp>
        <p:nvSpPr>
          <p:cNvPr id="44" name="Rectangle: Rounded Corners 35">
            <a:extLst>
              <a:ext uri="{FF2B5EF4-FFF2-40B4-BE49-F238E27FC236}">
                <a16:creationId xmlns:a16="http://schemas.microsoft.com/office/drawing/2014/main" id="{F8B47ADD-7C66-437E-B54F-A67C0896AE22}"/>
              </a:ext>
            </a:extLst>
          </p:cNvPr>
          <p:cNvSpPr/>
          <p:nvPr/>
        </p:nvSpPr>
        <p:spPr>
          <a:xfrm flipH="1">
            <a:off x="4730024" y="3099056"/>
            <a:ext cx="1815849" cy="412977"/>
          </a:xfrm>
          <a:prstGeom prst="rect">
            <a:avLst/>
          </a:prstGeom>
          <a:solidFill>
            <a:srgbClr val="689CD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22860" rIns="45720" bIns="22860" numCol="1" spcCol="0" rtlCol="0" fromWordArt="0" anchor="ctr" anchorCtr="0" forceAA="0" compatLnSpc="1">
            <a:prstTxWarp prst="textNoShape">
              <a:avLst/>
            </a:prstTxWarp>
            <a:noAutofit/>
          </a:bodyP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D" sz="1200">
                <a:solidFill>
                  <a:schemeClr val="tx1"/>
                </a:solidFill>
              </a:rPr>
              <a:t>Staff and student gateways</a:t>
            </a:r>
          </a:p>
        </p:txBody>
      </p:sp>
      <p:sp>
        <p:nvSpPr>
          <p:cNvPr id="45" name="Rectangle: Rounded Corners 35">
            <a:extLst>
              <a:ext uri="{FF2B5EF4-FFF2-40B4-BE49-F238E27FC236}">
                <a16:creationId xmlns:a16="http://schemas.microsoft.com/office/drawing/2014/main" id="{6183E833-663E-4C24-8152-DF09DDCFB5D3}"/>
              </a:ext>
            </a:extLst>
          </p:cNvPr>
          <p:cNvSpPr/>
          <p:nvPr/>
        </p:nvSpPr>
        <p:spPr>
          <a:xfrm flipH="1">
            <a:off x="2637182" y="3717916"/>
            <a:ext cx="2375607" cy="400350"/>
          </a:xfrm>
          <a:prstGeom prst="rect">
            <a:avLst/>
          </a:prstGeom>
          <a:solidFill>
            <a:srgbClr val="87B2B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22860" rIns="45720" bIns="22860" numCol="1" spcCol="0" rtlCol="0" fromWordArt="0" anchor="ctr" anchorCtr="0" forceAA="0" compatLnSpc="1">
            <a:prstTxWarp prst="textNoShape">
              <a:avLst/>
            </a:prstTxWarp>
            <a:noAutofit/>
          </a:bodyP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D" sz="1200">
                <a:solidFill>
                  <a:schemeClr val="tx1"/>
                </a:solidFill>
              </a:rPr>
              <a:t>Divisional offices </a:t>
            </a:r>
          </a:p>
        </p:txBody>
      </p:sp>
      <p:sp>
        <p:nvSpPr>
          <p:cNvPr id="46" name="Rectangle: Rounded Corners 35">
            <a:extLst>
              <a:ext uri="{FF2B5EF4-FFF2-40B4-BE49-F238E27FC236}">
                <a16:creationId xmlns:a16="http://schemas.microsoft.com/office/drawing/2014/main" id="{2EC87790-75A8-4B54-84B1-5D9E259A2BE2}"/>
              </a:ext>
            </a:extLst>
          </p:cNvPr>
          <p:cNvSpPr/>
          <p:nvPr/>
        </p:nvSpPr>
        <p:spPr>
          <a:xfrm flipH="1">
            <a:off x="2637182" y="4273161"/>
            <a:ext cx="2375607" cy="432089"/>
          </a:xfrm>
          <a:prstGeom prst="rect">
            <a:avLst/>
          </a:prstGeom>
          <a:solidFill>
            <a:srgbClr val="87B2B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22860" rIns="45720" bIns="22860" numCol="1" spcCol="0" rtlCol="0" fromWordArt="0" anchor="ctr" anchorCtr="0" forceAA="0" compatLnSpc="1">
            <a:prstTxWarp prst="textNoShape">
              <a:avLst/>
            </a:prstTxWarp>
            <a:noAutofit/>
          </a:bodyP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D" sz="1200">
                <a:solidFill>
                  <a:schemeClr val="tx1"/>
                </a:solidFill>
              </a:rPr>
              <a:t>University departments</a:t>
            </a:r>
          </a:p>
        </p:txBody>
      </p:sp>
      <p:sp>
        <p:nvSpPr>
          <p:cNvPr id="47" name="Rectangle: Rounded Corners 35">
            <a:extLst>
              <a:ext uri="{FF2B5EF4-FFF2-40B4-BE49-F238E27FC236}">
                <a16:creationId xmlns:a16="http://schemas.microsoft.com/office/drawing/2014/main" id="{019E921C-3682-4BF1-8962-D76F7335F899}"/>
              </a:ext>
            </a:extLst>
          </p:cNvPr>
          <p:cNvSpPr/>
          <p:nvPr/>
        </p:nvSpPr>
        <p:spPr>
          <a:xfrm flipH="1">
            <a:off x="5356979" y="3666287"/>
            <a:ext cx="2372182" cy="1037817"/>
          </a:xfrm>
          <a:prstGeom prst="rect">
            <a:avLst/>
          </a:prstGeom>
          <a:solidFill>
            <a:srgbClr val="87B2B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22860" rIns="45720" bIns="22860" numCol="1" spcCol="0" rtlCol="0" fromWordArt="0" anchor="t" anchorCtr="0" forceAA="0" compatLnSpc="1">
            <a:prstTxWarp prst="textNoShape">
              <a:avLst/>
            </a:prstTxWarp>
            <a:noAutofit/>
          </a:bodyP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D" sz="1200" dirty="0">
                <a:solidFill>
                  <a:schemeClr val="tx1"/>
                </a:solidFill>
              </a:rPr>
              <a:t>Institutes, schools, and research projects</a:t>
            </a:r>
            <a:endParaRPr lang="en-US" dirty="0">
              <a:solidFill>
                <a:schemeClr val="tx1"/>
              </a:solidFill>
            </a:endParaRPr>
          </a:p>
          <a:p>
            <a:br>
              <a:rPr lang="en-ID" sz="900" dirty="0">
                <a:solidFill>
                  <a:schemeClr val="tx1"/>
                </a:solidFill>
              </a:rPr>
            </a:br>
            <a:r>
              <a:rPr lang="en-ID" sz="900" dirty="0">
                <a:solidFill>
                  <a:schemeClr val="tx1"/>
                </a:solidFill>
              </a:rPr>
              <a:t>NB</a:t>
            </a:r>
            <a:r>
              <a:rPr lang="en-ID" sz="900" dirty="0">
                <a:solidFill>
                  <a:schemeClr val="tx1"/>
                </a:solidFill>
                <a:ea typeface="Calibri"/>
                <a:cs typeface="Calibri"/>
              </a:rPr>
              <a:t>: Decisions to be made on a case-by-case basis about whether these sites are standalone. Consolidation is recommended wherever possible. </a:t>
            </a:r>
            <a:endParaRPr lang="en-US">
              <a:solidFill>
                <a:schemeClr val="tx1"/>
              </a:solidFill>
              <a:ea typeface="Calibri"/>
              <a:cs typeface="Calibri"/>
            </a:endParaRPr>
          </a:p>
        </p:txBody>
      </p:sp>
      <p:sp>
        <p:nvSpPr>
          <p:cNvPr id="48" name="Rectangle: Rounded Corners 35">
            <a:extLst>
              <a:ext uri="{FF2B5EF4-FFF2-40B4-BE49-F238E27FC236}">
                <a16:creationId xmlns:a16="http://schemas.microsoft.com/office/drawing/2014/main" id="{8FFC4A48-F5E1-49D0-BD0D-918EC8CF4730}"/>
              </a:ext>
            </a:extLst>
          </p:cNvPr>
          <p:cNvSpPr/>
          <p:nvPr/>
        </p:nvSpPr>
        <p:spPr>
          <a:xfrm flipH="1">
            <a:off x="4730026" y="2585006"/>
            <a:ext cx="1815850" cy="412977"/>
          </a:xfrm>
          <a:prstGeom prst="rect">
            <a:avLst/>
          </a:prstGeom>
          <a:solidFill>
            <a:srgbClr val="689CD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22860" rIns="45720" bIns="22860" numCol="1" spcCol="0" rtlCol="0" fromWordArt="0" anchor="ctr" anchorCtr="0" forceAA="0" compatLnSpc="1">
            <a:prstTxWarp prst="textNoShape">
              <a:avLst/>
            </a:prstTxWarp>
            <a:noAutofit/>
          </a:bodyP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D" sz="1200">
                <a:solidFill>
                  <a:schemeClr val="tx1"/>
                </a:solidFill>
              </a:rPr>
              <a:t>UAS content relevant to external audiences</a:t>
            </a:r>
          </a:p>
        </p:txBody>
      </p:sp>
      <p:sp>
        <p:nvSpPr>
          <p:cNvPr id="49" name="Rectangle: Rounded Corners 35">
            <a:extLst>
              <a:ext uri="{FF2B5EF4-FFF2-40B4-BE49-F238E27FC236}">
                <a16:creationId xmlns:a16="http://schemas.microsoft.com/office/drawing/2014/main" id="{2B1FDB80-4C67-4C21-A49B-F40D391209D0}"/>
              </a:ext>
            </a:extLst>
          </p:cNvPr>
          <p:cNvSpPr/>
          <p:nvPr/>
        </p:nvSpPr>
        <p:spPr>
          <a:xfrm flipH="1">
            <a:off x="2641895" y="6273457"/>
            <a:ext cx="1879466" cy="4110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22860" rIns="45720" bIns="22860" numCol="1" spcCol="0" rtlCol="0" fromWordArt="0" anchor="ctr" anchorCtr="0" forceAA="0" compatLnSpc="1">
            <a:prstTxWarp prst="textNoShape">
              <a:avLst/>
            </a:prstTxWarp>
            <a:noAutofit/>
          </a:bodyP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D" sz="1200">
                <a:solidFill>
                  <a:schemeClr val="tx1"/>
                </a:solidFill>
              </a:rPr>
              <a:t>Clubs and society listings</a:t>
            </a:r>
          </a:p>
        </p:txBody>
      </p:sp>
      <p:sp>
        <p:nvSpPr>
          <p:cNvPr id="50" name="TextBox 27">
            <a:extLst>
              <a:ext uri="{FF2B5EF4-FFF2-40B4-BE49-F238E27FC236}">
                <a16:creationId xmlns:a16="http://schemas.microsoft.com/office/drawing/2014/main" id="{29AB2886-ED75-4526-9C3E-5F4DFFFC5986}"/>
              </a:ext>
            </a:extLst>
          </p:cNvPr>
          <p:cNvSpPr txBox="1"/>
          <p:nvPr/>
        </p:nvSpPr>
        <p:spPr>
          <a:xfrm>
            <a:off x="2641895" y="1147679"/>
            <a:ext cx="3903981" cy="1204601"/>
          </a:xfrm>
          <a:prstGeom prst="rect">
            <a:avLst/>
          </a:prstGeom>
          <a:solidFill>
            <a:schemeClr val="bg1">
              <a:lumMod val="95000"/>
            </a:schemeClr>
          </a:solidFill>
        </p:spPr>
        <p:txBody>
          <a:bodyPr wrap="square" lIns="91440" tIns="45720" rIns="91440" bIns="45720" rtlCol="0" anchor="t">
            <a:no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err="1">
                <a:latin typeface="+mj-lt"/>
              </a:rPr>
              <a:t>OxWeb</a:t>
            </a:r>
            <a:r>
              <a:rPr lang="en-US" sz="1200" b="1">
                <a:latin typeface="+mj-lt"/>
              </a:rPr>
              <a:t> on Fresco</a:t>
            </a:r>
            <a:br>
              <a:rPr lang="en-US" sz="1100">
                <a:latin typeface="+mj-lt"/>
              </a:rPr>
            </a:br>
            <a:r>
              <a:rPr lang="en-US" sz="1200">
                <a:latin typeface="+mj-lt"/>
              </a:rPr>
              <a:t>Our emerging vision is that the main University website (Oxweb) will be the future home of university-wide content; and that over time it will include divisional and departmental sites, to improve the user journey. </a:t>
            </a:r>
            <a:endParaRPr lang="en-US" sz="1200">
              <a:cs typeface="Calibri"/>
            </a:endParaRPr>
          </a:p>
        </p:txBody>
      </p:sp>
      <p:sp>
        <p:nvSpPr>
          <p:cNvPr id="51" name="TextBox 28">
            <a:extLst>
              <a:ext uri="{FF2B5EF4-FFF2-40B4-BE49-F238E27FC236}">
                <a16:creationId xmlns:a16="http://schemas.microsoft.com/office/drawing/2014/main" id="{1DD4D785-0074-414A-BB50-82220FB91D21}"/>
              </a:ext>
            </a:extLst>
          </p:cNvPr>
          <p:cNvSpPr txBox="1"/>
          <p:nvPr/>
        </p:nvSpPr>
        <p:spPr>
          <a:xfrm>
            <a:off x="6877968" y="1171509"/>
            <a:ext cx="3578330" cy="1145985"/>
          </a:xfrm>
          <a:prstGeom prst="rect">
            <a:avLst/>
          </a:prstGeom>
          <a:solidFill>
            <a:schemeClr val="bg1">
              <a:lumMod val="95000"/>
            </a:schemeClr>
          </a:solidFill>
        </p:spPr>
        <p:txBody>
          <a:bodyPr wrap="square" lIns="91440" tIns="45720" rIns="91440" bIns="45720" rtlCol="0" anchor="t">
            <a:no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a:latin typeface="+mj-lt"/>
              </a:rPr>
              <a:t>Other Fresco sites</a:t>
            </a:r>
            <a:br>
              <a:rPr lang="en-US" sz="1100">
                <a:latin typeface="+mj-lt"/>
              </a:rPr>
            </a:br>
            <a:r>
              <a:rPr lang="en-US" sz="1200">
                <a:latin typeface="+mj-lt"/>
              </a:rPr>
              <a:t>Other entities will continue to run as standalone sites. The content on these sites should follow the content strategy and principles.</a:t>
            </a:r>
          </a:p>
        </p:txBody>
      </p:sp>
    </p:spTree>
    <p:extLst>
      <p:ext uri="{BB962C8B-B14F-4D97-AF65-F5344CB8AC3E}">
        <p14:creationId xmlns:p14="http://schemas.microsoft.com/office/powerpoint/2010/main" val="3598969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14">
            <a:extLst>
              <a:ext uri="{FF2B5EF4-FFF2-40B4-BE49-F238E27FC236}">
                <a16:creationId xmlns:a16="http://schemas.microsoft.com/office/drawing/2014/main" id="{C6398A2E-5C1B-B54E-AEBB-0027FEC4891F}"/>
              </a:ext>
            </a:extLst>
          </p:cNvPr>
          <p:cNvSpPr txBox="1">
            <a:spLocks/>
          </p:cNvSpPr>
          <p:nvPr/>
        </p:nvSpPr>
        <p:spPr>
          <a:xfrm>
            <a:off x="849429" y="1133487"/>
            <a:ext cx="4569027" cy="335689"/>
          </a:xfrm>
          <a:prstGeom prst="rect">
            <a:avLst/>
          </a:prstGeom>
        </p:spPr>
        <p:txBody>
          <a:bodyPr wrap="none" lIns="0" tIns="0" rIns="0" bIns="0"/>
          <a:lstStyle>
            <a:lvl1pPr marL="0" indent="0" algn="l" defTabSz="457200" rtl="0" eaLnBrk="1" latinLnBrk="0" hangingPunct="1">
              <a:spcBef>
                <a:spcPts val="400"/>
              </a:spcBef>
              <a:buClr>
                <a:schemeClr val="accent2"/>
              </a:buClr>
              <a:buFont typeface="Lucida Grande"/>
              <a:buNone/>
              <a:defRPr sz="1600" b="0" i="0" kern="1200">
                <a:solidFill>
                  <a:schemeClr val="tx1"/>
                </a:solidFill>
                <a:latin typeface="Geomanist"/>
                <a:ea typeface="+mn-ea"/>
                <a:cs typeface="Geomanist"/>
              </a:defRPr>
            </a:lvl1pPr>
            <a:lvl2pPr marL="270000" indent="-270000" algn="l" defTabSz="457200" rtl="0" eaLnBrk="1" latinLnBrk="0" hangingPunct="1">
              <a:spcBef>
                <a:spcPts val="400"/>
              </a:spcBef>
              <a:buClr>
                <a:schemeClr val="accent2"/>
              </a:buClr>
              <a:buFont typeface="Arial"/>
              <a:buChar char="–"/>
              <a:defRPr sz="1400" b="0" i="0" kern="1200" baseline="0">
                <a:solidFill>
                  <a:schemeClr val="tx1"/>
                </a:solidFill>
                <a:latin typeface="Geomanist Light"/>
                <a:ea typeface="+mn-ea"/>
                <a:cs typeface="Geomanist Light"/>
              </a:defRPr>
            </a:lvl2pPr>
            <a:lvl3pPr marL="540000" indent="-270000" algn="l" defTabSz="457200" rtl="0" eaLnBrk="1" latinLnBrk="0" hangingPunct="1">
              <a:spcBef>
                <a:spcPts val="400"/>
              </a:spcBef>
              <a:buClr>
                <a:schemeClr val="accent2"/>
              </a:buClr>
              <a:buFont typeface="Symbol" charset="2"/>
              <a:buChar char="-"/>
              <a:defRPr sz="1400" b="0" i="0" kern="1200">
                <a:solidFill>
                  <a:schemeClr val="tx1"/>
                </a:solidFill>
                <a:latin typeface="Geomanist Light"/>
                <a:ea typeface="+mn-ea"/>
                <a:cs typeface="Geomanist Light"/>
              </a:defRPr>
            </a:lvl3pPr>
            <a:lvl4pPr marL="810000" indent="-271463" algn="l" defTabSz="457200" rtl="0" eaLnBrk="1" latinLnBrk="0" hangingPunct="1">
              <a:spcBef>
                <a:spcPts val="400"/>
              </a:spcBef>
              <a:buClr>
                <a:schemeClr val="accent2"/>
              </a:buClr>
              <a:buFont typeface="Arial"/>
              <a:buChar char="–"/>
              <a:defRPr sz="1400" b="0" i="0" kern="1200">
                <a:solidFill>
                  <a:schemeClr val="tx1"/>
                </a:solidFill>
                <a:latin typeface="Geomanist Light"/>
                <a:ea typeface="+mn-ea"/>
                <a:cs typeface="Geomanist Light"/>
              </a:defRPr>
            </a:lvl4pPr>
            <a:lvl5pPr marL="1080000" indent="-270000" algn="l" defTabSz="457200" rtl="0" eaLnBrk="1" latinLnBrk="0" hangingPunct="1">
              <a:spcBef>
                <a:spcPts val="400"/>
              </a:spcBef>
              <a:buClr>
                <a:schemeClr val="accent2"/>
              </a:buClr>
              <a:buFont typeface="Symbol" charset="2"/>
              <a:buChar char="-"/>
              <a:defRPr sz="1400" b="0" i="0" kern="1200">
                <a:solidFill>
                  <a:schemeClr val="tx1"/>
                </a:solidFill>
                <a:latin typeface="Geomanist Light"/>
                <a:ea typeface="+mn-ea"/>
                <a:cs typeface="Geomanist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GB">
                <a:solidFill>
                  <a:srgbClr val="5B9BD5"/>
                </a:solidFill>
                <a:latin typeface="+mj-lt"/>
                <a:cs typeface="Calibri" panose="020F0502020204030204" pitchFamily="34" charset="0"/>
              </a:rPr>
              <a:t>Observation</a:t>
            </a:r>
            <a:endParaRPr lang="en-GB" baseline="30000">
              <a:solidFill>
                <a:srgbClr val="5B9BD5"/>
              </a:solidFill>
              <a:latin typeface="+mj-lt"/>
              <a:cs typeface="Calibri" panose="020F0502020204030204" pitchFamily="34" charset="0"/>
            </a:endParaRPr>
          </a:p>
        </p:txBody>
      </p:sp>
      <p:sp>
        <p:nvSpPr>
          <p:cNvPr id="15" name="Textplatzhalter 14">
            <a:extLst>
              <a:ext uri="{FF2B5EF4-FFF2-40B4-BE49-F238E27FC236}">
                <a16:creationId xmlns:a16="http://schemas.microsoft.com/office/drawing/2014/main" id="{7D36B8C7-70C3-D242-9B53-9CBB8CD181DD}"/>
              </a:ext>
            </a:extLst>
          </p:cNvPr>
          <p:cNvSpPr txBox="1">
            <a:spLocks/>
          </p:cNvSpPr>
          <p:nvPr/>
        </p:nvSpPr>
        <p:spPr>
          <a:xfrm>
            <a:off x="5885119" y="1133487"/>
            <a:ext cx="5610103" cy="335689"/>
          </a:xfrm>
          <a:prstGeom prst="rect">
            <a:avLst/>
          </a:prstGeom>
        </p:spPr>
        <p:txBody>
          <a:bodyPr wrap="none" lIns="0" tIns="0" rIns="0" bIns="0"/>
          <a:lstStyle>
            <a:lvl1pPr marL="0" indent="0" algn="l" defTabSz="457200" rtl="0" eaLnBrk="1" latinLnBrk="0" hangingPunct="1">
              <a:spcBef>
                <a:spcPts val="400"/>
              </a:spcBef>
              <a:buClr>
                <a:schemeClr val="accent2"/>
              </a:buClr>
              <a:buFont typeface="Lucida Grande"/>
              <a:buNone/>
              <a:defRPr sz="1600" b="0" i="0" kern="1200">
                <a:solidFill>
                  <a:schemeClr val="tx1"/>
                </a:solidFill>
                <a:latin typeface="Geomanist"/>
                <a:ea typeface="+mn-ea"/>
                <a:cs typeface="Geomanist"/>
              </a:defRPr>
            </a:lvl1pPr>
            <a:lvl2pPr marL="270000" indent="-270000" algn="l" defTabSz="457200" rtl="0" eaLnBrk="1" latinLnBrk="0" hangingPunct="1">
              <a:spcBef>
                <a:spcPts val="400"/>
              </a:spcBef>
              <a:buClr>
                <a:schemeClr val="accent2"/>
              </a:buClr>
              <a:buFont typeface="Arial"/>
              <a:buChar char="–"/>
              <a:defRPr sz="1400" b="0" i="0" kern="1200" baseline="0">
                <a:solidFill>
                  <a:schemeClr val="tx1"/>
                </a:solidFill>
                <a:latin typeface="Geomanist Light"/>
                <a:ea typeface="+mn-ea"/>
                <a:cs typeface="Geomanist Light"/>
              </a:defRPr>
            </a:lvl2pPr>
            <a:lvl3pPr marL="540000" indent="-270000" algn="l" defTabSz="457200" rtl="0" eaLnBrk="1" latinLnBrk="0" hangingPunct="1">
              <a:spcBef>
                <a:spcPts val="400"/>
              </a:spcBef>
              <a:buClr>
                <a:schemeClr val="accent2"/>
              </a:buClr>
              <a:buFont typeface="Symbol" charset="2"/>
              <a:buChar char="-"/>
              <a:defRPr sz="1400" b="0" i="0" kern="1200">
                <a:solidFill>
                  <a:schemeClr val="tx1"/>
                </a:solidFill>
                <a:latin typeface="Geomanist Light"/>
                <a:ea typeface="+mn-ea"/>
                <a:cs typeface="Geomanist Light"/>
              </a:defRPr>
            </a:lvl3pPr>
            <a:lvl4pPr marL="810000" indent="-271463" algn="l" defTabSz="457200" rtl="0" eaLnBrk="1" latinLnBrk="0" hangingPunct="1">
              <a:spcBef>
                <a:spcPts val="400"/>
              </a:spcBef>
              <a:buClr>
                <a:schemeClr val="accent2"/>
              </a:buClr>
              <a:buFont typeface="Arial"/>
              <a:buChar char="–"/>
              <a:defRPr sz="1400" b="0" i="0" kern="1200">
                <a:solidFill>
                  <a:schemeClr val="tx1"/>
                </a:solidFill>
                <a:latin typeface="Geomanist Light"/>
                <a:ea typeface="+mn-ea"/>
                <a:cs typeface="Geomanist Light"/>
              </a:defRPr>
            </a:lvl4pPr>
            <a:lvl5pPr marL="1080000" indent="-270000" algn="l" defTabSz="457200" rtl="0" eaLnBrk="1" latinLnBrk="0" hangingPunct="1">
              <a:spcBef>
                <a:spcPts val="400"/>
              </a:spcBef>
              <a:buClr>
                <a:schemeClr val="accent2"/>
              </a:buClr>
              <a:buFont typeface="Symbol" charset="2"/>
              <a:buChar char="-"/>
              <a:defRPr sz="1400" b="0" i="0" kern="1200">
                <a:solidFill>
                  <a:schemeClr val="tx1"/>
                </a:solidFill>
                <a:latin typeface="Geomanist Light"/>
                <a:ea typeface="+mn-ea"/>
                <a:cs typeface="Geomanist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GB">
                <a:solidFill>
                  <a:srgbClr val="5B9BD5"/>
                </a:solidFill>
                <a:latin typeface="+mj-lt"/>
                <a:cs typeface="Calibri" panose="020F0502020204030204" pitchFamily="34" charset="0"/>
              </a:rPr>
              <a:t>Reflection</a:t>
            </a:r>
            <a:endParaRPr lang="en-GB" baseline="30000">
              <a:solidFill>
                <a:srgbClr val="5B9BD5"/>
              </a:solidFill>
              <a:latin typeface="+mj-lt"/>
              <a:cs typeface="Calibri" panose="020F0502020204030204" pitchFamily="34" charset="0"/>
            </a:endParaRPr>
          </a:p>
        </p:txBody>
      </p:sp>
      <p:sp>
        <p:nvSpPr>
          <p:cNvPr id="20" name="Title 19">
            <a:extLst>
              <a:ext uri="{FF2B5EF4-FFF2-40B4-BE49-F238E27FC236}">
                <a16:creationId xmlns:a16="http://schemas.microsoft.com/office/drawing/2014/main" id="{6A92EA4E-E662-66D1-7718-43DA23DEC2FB}"/>
              </a:ext>
            </a:extLst>
          </p:cNvPr>
          <p:cNvSpPr>
            <a:spLocks noGrp="1"/>
          </p:cNvSpPr>
          <p:nvPr>
            <p:ph type="title"/>
          </p:nvPr>
        </p:nvSpPr>
        <p:spPr>
          <a:xfrm>
            <a:off x="417748" y="574218"/>
            <a:ext cx="10160718" cy="321883"/>
          </a:xfrm>
        </p:spPr>
        <p:txBody>
          <a:bodyPr/>
          <a:lstStyle/>
          <a:p>
            <a:r>
              <a:rPr lang="en-GB" sz="2000" b="1">
                <a:latin typeface="+mn-lt"/>
              </a:rPr>
              <a:t>Summary of our content approach</a:t>
            </a:r>
          </a:p>
        </p:txBody>
      </p:sp>
      <p:sp>
        <p:nvSpPr>
          <p:cNvPr id="5" name="Rechteck 4">
            <a:extLst>
              <a:ext uri="{FF2B5EF4-FFF2-40B4-BE49-F238E27FC236}">
                <a16:creationId xmlns:a16="http://schemas.microsoft.com/office/drawing/2014/main" id="{7338BB91-5AFD-6541-8A0C-CD4CCA1EE3FC}"/>
              </a:ext>
            </a:extLst>
          </p:cNvPr>
          <p:cNvSpPr/>
          <p:nvPr/>
        </p:nvSpPr>
        <p:spPr>
          <a:xfrm>
            <a:off x="5418456" y="1613040"/>
            <a:ext cx="5977783" cy="756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599445" tIns="95911" rIns="95911" bIns="95911" anchor="ctr"/>
          <a:lstStyle/>
          <a:p>
            <a:pPr>
              <a:buClr>
                <a:schemeClr val="accent2"/>
              </a:buClr>
            </a:pPr>
            <a:r>
              <a:rPr lang="en-GB" sz="1600" kern="0">
                <a:solidFill>
                  <a:srgbClr val="000000"/>
                </a:solidFill>
                <a:latin typeface="+mj-lt"/>
                <a:cs typeface="Calibri Light" panose="020F0302020204030204" pitchFamily="34" charset="0"/>
              </a:rPr>
              <a:t>The new Oxford intranet should be the exclusive home for internal content</a:t>
            </a:r>
          </a:p>
        </p:txBody>
      </p:sp>
      <p:cxnSp>
        <p:nvCxnSpPr>
          <p:cNvPr id="10" name="Gerade Verbindung 9">
            <a:extLst>
              <a:ext uri="{FF2B5EF4-FFF2-40B4-BE49-F238E27FC236}">
                <a16:creationId xmlns:a16="http://schemas.microsoft.com/office/drawing/2014/main" id="{007965BB-8144-1844-BF97-3834F4DBE466}"/>
              </a:ext>
            </a:extLst>
          </p:cNvPr>
          <p:cNvCxnSpPr>
            <a:cxnSpLocks/>
          </p:cNvCxnSpPr>
          <p:nvPr/>
        </p:nvCxnSpPr>
        <p:spPr>
          <a:xfrm>
            <a:off x="849429" y="1469176"/>
            <a:ext cx="4569027"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Richtungspfeil 10">
            <a:extLst>
              <a:ext uri="{FF2B5EF4-FFF2-40B4-BE49-F238E27FC236}">
                <a16:creationId xmlns:a16="http://schemas.microsoft.com/office/drawing/2014/main" id="{59730804-3DF3-9949-8BB4-891E37536179}"/>
              </a:ext>
            </a:extLst>
          </p:cNvPr>
          <p:cNvSpPr/>
          <p:nvPr/>
        </p:nvSpPr>
        <p:spPr>
          <a:xfrm>
            <a:off x="849780" y="1613039"/>
            <a:ext cx="5035338" cy="756000"/>
          </a:xfrm>
          <a:prstGeom prst="homePlate">
            <a:avLst/>
          </a:prstGeom>
          <a:solidFill>
            <a:srgbClr val="5B9BD5"/>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p>
            <a:r>
              <a:rPr lang="en-GB" sz="1600">
                <a:solidFill>
                  <a:schemeClr val="bg1"/>
                </a:solidFill>
                <a:latin typeface="+mj-lt"/>
                <a:cs typeface="Calibri" panose="020F0502020204030204" pitchFamily="34" charset="0"/>
              </a:rPr>
              <a:t>Any content exclusively for staff or students should sit on the intranet and be promoted where appropriate by email</a:t>
            </a:r>
          </a:p>
        </p:txBody>
      </p:sp>
      <p:cxnSp>
        <p:nvCxnSpPr>
          <p:cNvPr id="16" name="Gerade Verbindung 15">
            <a:extLst>
              <a:ext uri="{FF2B5EF4-FFF2-40B4-BE49-F238E27FC236}">
                <a16:creationId xmlns:a16="http://schemas.microsoft.com/office/drawing/2014/main" id="{14773518-BC28-744A-B9A1-FA20D882E4DA}"/>
              </a:ext>
            </a:extLst>
          </p:cNvPr>
          <p:cNvCxnSpPr>
            <a:cxnSpLocks/>
          </p:cNvCxnSpPr>
          <p:nvPr/>
        </p:nvCxnSpPr>
        <p:spPr>
          <a:xfrm>
            <a:off x="5885119" y="1469176"/>
            <a:ext cx="551006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E156EDC0-359C-5948-5B3D-055E3531CE03}"/>
              </a:ext>
            </a:extLst>
          </p:cNvPr>
          <p:cNvSpPr/>
          <p:nvPr/>
        </p:nvSpPr>
        <p:spPr>
          <a:xfrm>
            <a:off x="186701" y="1773402"/>
            <a:ext cx="494270" cy="494270"/>
          </a:xfrm>
          <a:prstGeom prst="ellipse">
            <a:avLst/>
          </a:prstGeom>
          <a:solidFill>
            <a:srgbClr val="5B9B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latin typeface="+mj-lt"/>
              </a:rPr>
              <a:t>1</a:t>
            </a:r>
          </a:p>
        </p:txBody>
      </p:sp>
      <p:sp>
        <p:nvSpPr>
          <p:cNvPr id="6" name="Rechteck 5">
            <a:extLst>
              <a:ext uri="{FF2B5EF4-FFF2-40B4-BE49-F238E27FC236}">
                <a16:creationId xmlns:a16="http://schemas.microsoft.com/office/drawing/2014/main" id="{BCEF666D-6F75-664E-9FD7-668D2F180EC9}"/>
              </a:ext>
            </a:extLst>
          </p:cNvPr>
          <p:cNvSpPr/>
          <p:nvPr/>
        </p:nvSpPr>
        <p:spPr>
          <a:xfrm>
            <a:off x="5418457" y="2474654"/>
            <a:ext cx="5977782" cy="756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599445" tIns="95911" rIns="95911" bIns="95911" anchor="ctr"/>
          <a:lstStyle/>
          <a:p>
            <a:pPr>
              <a:buClr>
                <a:schemeClr val="accent2"/>
              </a:buClr>
            </a:pPr>
            <a:r>
              <a:rPr lang="en-GB" sz="1600" kern="0">
                <a:solidFill>
                  <a:srgbClr val="000000"/>
                </a:solidFill>
                <a:latin typeface="+mj-lt"/>
                <a:cs typeface="Calibri Light" panose="020F0302020204030204" pitchFamily="34" charset="0"/>
              </a:rPr>
              <a:t>External content should be published via </a:t>
            </a:r>
            <a:r>
              <a:rPr lang="en-GB" sz="1600" kern="0" err="1">
                <a:solidFill>
                  <a:srgbClr val="000000"/>
                </a:solidFill>
                <a:latin typeface="+mj-lt"/>
                <a:cs typeface="Calibri Light" panose="020F0302020204030204" pitchFamily="34" charset="0"/>
              </a:rPr>
              <a:t>webCMS</a:t>
            </a:r>
            <a:r>
              <a:rPr lang="en-GB" sz="1600" kern="0">
                <a:solidFill>
                  <a:srgbClr val="000000"/>
                </a:solidFill>
                <a:latin typeface="+mj-lt"/>
                <a:cs typeface="Calibri Light" panose="020F0302020204030204" pitchFamily="34" charset="0"/>
              </a:rPr>
              <a:t> to a website</a:t>
            </a:r>
          </a:p>
        </p:txBody>
      </p:sp>
      <p:sp>
        <p:nvSpPr>
          <p:cNvPr id="12" name="Richtungspfeil 11">
            <a:extLst>
              <a:ext uri="{FF2B5EF4-FFF2-40B4-BE49-F238E27FC236}">
                <a16:creationId xmlns:a16="http://schemas.microsoft.com/office/drawing/2014/main" id="{128B6842-37F7-D94A-A330-B25AAB71C453}"/>
              </a:ext>
            </a:extLst>
          </p:cNvPr>
          <p:cNvSpPr/>
          <p:nvPr/>
        </p:nvSpPr>
        <p:spPr>
          <a:xfrm>
            <a:off x="849780" y="2474654"/>
            <a:ext cx="5035338" cy="756000"/>
          </a:xfrm>
          <a:prstGeom prst="homePlate">
            <a:avLst/>
          </a:prstGeom>
          <a:solidFill>
            <a:srgbClr val="5B9BD5"/>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p>
            <a:r>
              <a:rPr lang="en-GB" sz="1600">
                <a:solidFill>
                  <a:schemeClr val="bg1"/>
                </a:solidFill>
                <a:latin typeface="+mj-lt"/>
                <a:cs typeface="Calibri" panose="020F0502020204030204" pitchFamily="34" charset="0"/>
              </a:rPr>
              <a:t>Content for external audiences should be published on the web, supplemented by social channels for amplification</a:t>
            </a:r>
          </a:p>
        </p:txBody>
      </p:sp>
      <p:sp>
        <p:nvSpPr>
          <p:cNvPr id="4" name="Oval 3">
            <a:extLst>
              <a:ext uri="{FF2B5EF4-FFF2-40B4-BE49-F238E27FC236}">
                <a16:creationId xmlns:a16="http://schemas.microsoft.com/office/drawing/2014/main" id="{80AF6D15-2679-4FF0-5058-15AF47AF0B44}"/>
              </a:ext>
            </a:extLst>
          </p:cNvPr>
          <p:cNvSpPr/>
          <p:nvPr/>
        </p:nvSpPr>
        <p:spPr>
          <a:xfrm>
            <a:off x="174344" y="2635020"/>
            <a:ext cx="494270" cy="494270"/>
          </a:xfrm>
          <a:prstGeom prst="ellipse">
            <a:avLst/>
          </a:prstGeom>
          <a:solidFill>
            <a:srgbClr val="5B9B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latin typeface="+mj-lt"/>
              </a:rPr>
              <a:t>2</a:t>
            </a:r>
          </a:p>
        </p:txBody>
      </p:sp>
      <p:sp>
        <p:nvSpPr>
          <p:cNvPr id="17" name="Rechteck 7">
            <a:extLst>
              <a:ext uri="{FF2B5EF4-FFF2-40B4-BE49-F238E27FC236}">
                <a16:creationId xmlns:a16="http://schemas.microsoft.com/office/drawing/2014/main" id="{8803974C-89EF-BAF9-DFCE-0E3BB959C281}"/>
              </a:ext>
            </a:extLst>
          </p:cNvPr>
          <p:cNvSpPr/>
          <p:nvPr/>
        </p:nvSpPr>
        <p:spPr>
          <a:xfrm>
            <a:off x="5393389" y="3336268"/>
            <a:ext cx="5977779" cy="756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599445" tIns="95911" rIns="95911" bIns="95911" anchor="ctr"/>
          <a:lstStyle/>
          <a:p>
            <a:pPr>
              <a:buClr>
                <a:schemeClr val="accent2"/>
              </a:buClr>
            </a:pPr>
            <a:r>
              <a:rPr lang="en-GB" sz="1600" kern="0">
                <a:solidFill>
                  <a:srgbClr val="000000"/>
                </a:solidFill>
                <a:latin typeface="+mj-lt"/>
                <a:cs typeface="Calibri Light" panose="020F0302020204030204" pitchFamily="34" charset="0"/>
              </a:rPr>
              <a:t>It is fully appropriate that some audiences have restricted access to some channels and content</a:t>
            </a:r>
          </a:p>
        </p:txBody>
      </p:sp>
      <p:sp>
        <p:nvSpPr>
          <p:cNvPr id="18" name="Richtungspfeil 13">
            <a:extLst>
              <a:ext uri="{FF2B5EF4-FFF2-40B4-BE49-F238E27FC236}">
                <a16:creationId xmlns:a16="http://schemas.microsoft.com/office/drawing/2014/main" id="{ED9DD37E-CA31-09BE-B42C-C5CD7EAEF7A6}"/>
              </a:ext>
            </a:extLst>
          </p:cNvPr>
          <p:cNvSpPr/>
          <p:nvPr/>
        </p:nvSpPr>
        <p:spPr>
          <a:xfrm>
            <a:off x="824364" y="3336269"/>
            <a:ext cx="5035339" cy="756000"/>
          </a:xfrm>
          <a:prstGeom prst="homePlate">
            <a:avLst/>
          </a:prstGeom>
          <a:solidFill>
            <a:srgbClr val="5B9BD5"/>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p>
            <a:r>
              <a:rPr lang="en-GB" sz="1600">
                <a:solidFill>
                  <a:schemeClr val="bg1"/>
                </a:solidFill>
                <a:latin typeface="+mj-lt"/>
                <a:cs typeface="Calibri" panose="020F0502020204030204" pitchFamily="34" charset="0"/>
              </a:rPr>
              <a:t>Any joint audience content needs to consider the primary audience and place accordingly</a:t>
            </a:r>
          </a:p>
        </p:txBody>
      </p:sp>
      <p:sp>
        <p:nvSpPr>
          <p:cNvPr id="19" name="Oval 18">
            <a:extLst>
              <a:ext uri="{FF2B5EF4-FFF2-40B4-BE49-F238E27FC236}">
                <a16:creationId xmlns:a16="http://schemas.microsoft.com/office/drawing/2014/main" id="{88F590FB-B507-42F9-3A53-205970C4D113}"/>
              </a:ext>
            </a:extLst>
          </p:cNvPr>
          <p:cNvSpPr/>
          <p:nvPr/>
        </p:nvSpPr>
        <p:spPr>
          <a:xfrm>
            <a:off x="174344" y="3490467"/>
            <a:ext cx="494270" cy="494270"/>
          </a:xfrm>
          <a:prstGeom prst="ellipse">
            <a:avLst/>
          </a:prstGeom>
          <a:solidFill>
            <a:srgbClr val="5B9B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latin typeface="+mj-lt"/>
              </a:rPr>
              <a:t>3</a:t>
            </a:r>
          </a:p>
        </p:txBody>
      </p:sp>
      <p:sp>
        <p:nvSpPr>
          <p:cNvPr id="8" name="Rechteck 7">
            <a:extLst>
              <a:ext uri="{FF2B5EF4-FFF2-40B4-BE49-F238E27FC236}">
                <a16:creationId xmlns:a16="http://schemas.microsoft.com/office/drawing/2014/main" id="{AEB5CCEF-6EDA-BA46-9736-90C8E1BFD740}"/>
              </a:ext>
            </a:extLst>
          </p:cNvPr>
          <p:cNvSpPr/>
          <p:nvPr/>
        </p:nvSpPr>
        <p:spPr>
          <a:xfrm>
            <a:off x="5406099" y="4197882"/>
            <a:ext cx="5977425" cy="756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599445" tIns="95911" rIns="95911" bIns="95911" anchor="ctr"/>
          <a:lstStyle/>
          <a:p>
            <a:pPr>
              <a:buClr>
                <a:schemeClr val="accent2"/>
              </a:buClr>
            </a:pPr>
            <a:r>
              <a:rPr lang="en-GB" sz="1600">
                <a:solidFill>
                  <a:srgbClr val="000000"/>
                </a:solidFill>
                <a:latin typeface="+mj-lt"/>
                <a:cs typeface="Calibri Light" panose="020F0302020204030204" pitchFamily="34" charset="0"/>
              </a:rPr>
              <a:t>Audiences often have access to multiple platforms so where duplication and overlap can reduce confidence in content. Content should be re-written if </a:t>
            </a:r>
            <a:r>
              <a:rPr lang="en-GB" sz="1600" b="1">
                <a:solidFill>
                  <a:srgbClr val="000000"/>
                </a:solidFill>
                <a:latin typeface="+mj-lt"/>
                <a:cs typeface="Calibri Light" panose="020F0302020204030204" pitchFamily="34" charset="0"/>
              </a:rPr>
              <a:t>purpose</a:t>
            </a:r>
            <a:r>
              <a:rPr lang="en-GB" sz="1600">
                <a:solidFill>
                  <a:srgbClr val="000000"/>
                </a:solidFill>
                <a:latin typeface="+mj-lt"/>
                <a:cs typeface="Calibri Light" panose="020F0302020204030204" pitchFamily="34" charset="0"/>
              </a:rPr>
              <a:t> differs</a:t>
            </a:r>
            <a:endParaRPr lang="en-GB" sz="1600" kern="0">
              <a:solidFill>
                <a:srgbClr val="000000"/>
              </a:solidFill>
              <a:latin typeface="+mj-lt"/>
              <a:cs typeface="Calibri Light" panose="020F0302020204030204" pitchFamily="34" charset="0"/>
            </a:endParaRPr>
          </a:p>
        </p:txBody>
      </p:sp>
      <p:sp>
        <p:nvSpPr>
          <p:cNvPr id="14" name="Richtungspfeil 13">
            <a:extLst>
              <a:ext uri="{FF2B5EF4-FFF2-40B4-BE49-F238E27FC236}">
                <a16:creationId xmlns:a16="http://schemas.microsoft.com/office/drawing/2014/main" id="{2065FDF7-5AF2-E748-85A1-604331C3B555}"/>
              </a:ext>
            </a:extLst>
          </p:cNvPr>
          <p:cNvSpPr/>
          <p:nvPr/>
        </p:nvSpPr>
        <p:spPr>
          <a:xfrm>
            <a:off x="837423" y="4197882"/>
            <a:ext cx="5035338" cy="756000"/>
          </a:xfrm>
          <a:prstGeom prst="homePlate">
            <a:avLst/>
          </a:prstGeom>
          <a:solidFill>
            <a:srgbClr val="5B9BD5"/>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p>
            <a:r>
              <a:rPr lang="en-GB" sz="1600">
                <a:solidFill>
                  <a:schemeClr val="bg1"/>
                </a:solidFill>
                <a:latin typeface="+mj-lt"/>
                <a:cs typeface="Calibri" panose="020F0502020204030204" pitchFamily="34" charset="0"/>
              </a:rPr>
              <a:t>Content should not repeat or significantly overlap with existing content</a:t>
            </a:r>
          </a:p>
        </p:txBody>
      </p:sp>
      <p:sp>
        <p:nvSpPr>
          <p:cNvPr id="21" name="Oval 20">
            <a:extLst>
              <a:ext uri="{FF2B5EF4-FFF2-40B4-BE49-F238E27FC236}">
                <a16:creationId xmlns:a16="http://schemas.microsoft.com/office/drawing/2014/main" id="{220D433A-5A2C-861E-7C98-2E9C0009BF5F}"/>
              </a:ext>
            </a:extLst>
          </p:cNvPr>
          <p:cNvSpPr/>
          <p:nvPr/>
        </p:nvSpPr>
        <p:spPr>
          <a:xfrm>
            <a:off x="174344" y="4352078"/>
            <a:ext cx="494270" cy="494270"/>
          </a:xfrm>
          <a:prstGeom prst="ellipse">
            <a:avLst/>
          </a:prstGeom>
          <a:solidFill>
            <a:srgbClr val="5B9B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latin typeface="+mj-lt"/>
              </a:rPr>
              <a:t>4</a:t>
            </a:r>
          </a:p>
        </p:txBody>
      </p:sp>
      <p:sp>
        <p:nvSpPr>
          <p:cNvPr id="7" name="Rechteck 6">
            <a:extLst>
              <a:ext uri="{FF2B5EF4-FFF2-40B4-BE49-F238E27FC236}">
                <a16:creationId xmlns:a16="http://schemas.microsoft.com/office/drawing/2014/main" id="{07FA3C09-FE1C-E144-9333-58B2098A045C}"/>
              </a:ext>
            </a:extLst>
          </p:cNvPr>
          <p:cNvSpPr/>
          <p:nvPr/>
        </p:nvSpPr>
        <p:spPr>
          <a:xfrm>
            <a:off x="5417754" y="5059496"/>
            <a:ext cx="5977425" cy="756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599445" tIns="95911" rIns="95911" bIns="95911" anchor="ctr"/>
          <a:lstStyle/>
          <a:p>
            <a:pPr>
              <a:buClr>
                <a:schemeClr val="accent2"/>
              </a:buClr>
            </a:pPr>
            <a:r>
              <a:rPr lang="en-GB" sz="1600">
                <a:solidFill>
                  <a:srgbClr val="000000"/>
                </a:solidFill>
                <a:latin typeface="+mj-lt"/>
                <a:ea typeface="Calibri Light"/>
                <a:cs typeface="Calibri Light"/>
              </a:rPr>
              <a:t>The vision defines our content and should always be central to decision making when publishing</a:t>
            </a:r>
            <a:endParaRPr lang="en-GB" sz="1600" kern="0">
              <a:solidFill>
                <a:srgbClr val="000000"/>
              </a:solidFill>
              <a:latin typeface="+mj-lt"/>
              <a:ea typeface="Calibri Light"/>
              <a:cs typeface="Calibri Light"/>
            </a:endParaRPr>
          </a:p>
        </p:txBody>
      </p:sp>
      <p:sp>
        <p:nvSpPr>
          <p:cNvPr id="13" name="Richtungspfeil 12">
            <a:extLst>
              <a:ext uri="{FF2B5EF4-FFF2-40B4-BE49-F238E27FC236}">
                <a16:creationId xmlns:a16="http://schemas.microsoft.com/office/drawing/2014/main" id="{2D3459AC-B8D0-3F4A-9885-53DBFA5118A3}"/>
              </a:ext>
            </a:extLst>
          </p:cNvPr>
          <p:cNvSpPr/>
          <p:nvPr/>
        </p:nvSpPr>
        <p:spPr>
          <a:xfrm>
            <a:off x="849078" y="5059496"/>
            <a:ext cx="5035338" cy="756000"/>
          </a:xfrm>
          <a:prstGeom prst="homePlate">
            <a:avLst/>
          </a:prstGeom>
          <a:solidFill>
            <a:srgbClr val="5B9BD5"/>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p>
            <a:r>
              <a:rPr lang="en-GB" sz="1600">
                <a:solidFill>
                  <a:schemeClr val="bg1"/>
                </a:solidFill>
                <a:latin typeface="+mj-lt"/>
                <a:cs typeface="Calibri" panose="020F0502020204030204" pitchFamily="34" charset="0"/>
              </a:rPr>
              <a:t>Content should deliver for our content vision </a:t>
            </a:r>
          </a:p>
        </p:txBody>
      </p:sp>
      <p:sp>
        <p:nvSpPr>
          <p:cNvPr id="22" name="Oval 21">
            <a:extLst>
              <a:ext uri="{FF2B5EF4-FFF2-40B4-BE49-F238E27FC236}">
                <a16:creationId xmlns:a16="http://schemas.microsoft.com/office/drawing/2014/main" id="{0AD88023-D53E-FE4D-F0AA-64DFBF5AD394}"/>
              </a:ext>
            </a:extLst>
          </p:cNvPr>
          <p:cNvSpPr/>
          <p:nvPr/>
        </p:nvSpPr>
        <p:spPr>
          <a:xfrm>
            <a:off x="174344" y="5219862"/>
            <a:ext cx="494270" cy="494270"/>
          </a:xfrm>
          <a:prstGeom prst="ellipse">
            <a:avLst/>
          </a:prstGeom>
          <a:solidFill>
            <a:srgbClr val="5B9BD5"/>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600">
                <a:latin typeface="+mj-lt"/>
              </a:rPr>
              <a:t>5</a:t>
            </a:r>
          </a:p>
        </p:txBody>
      </p:sp>
      <p:sp>
        <p:nvSpPr>
          <p:cNvPr id="2" name="Rechteck 6">
            <a:extLst>
              <a:ext uri="{FF2B5EF4-FFF2-40B4-BE49-F238E27FC236}">
                <a16:creationId xmlns:a16="http://schemas.microsoft.com/office/drawing/2014/main" id="{E52831AB-3405-2F9A-04B0-2CE3CCAF42FC}"/>
              </a:ext>
            </a:extLst>
          </p:cNvPr>
          <p:cNvSpPr/>
          <p:nvPr/>
        </p:nvSpPr>
        <p:spPr>
          <a:xfrm>
            <a:off x="5417754" y="5921111"/>
            <a:ext cx="5977425" cy="756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599445" tIns="95911" rIns="95911" bIns="95911" anchor="ctr"/>
          <a:lstStyle/>
          <a:p>
            <a:pPr>
              <a:buClr>
                <a:schemeClr val="accent2"/>
              </a:buClr>
            </a:pPr>
            <a:r>
              <a:rPr lang="en-GB" sz="1600">
                <a:solidFill>
                  <a:srgbClr val="000000"/>
                </a:solidFill>
                <a:latin typeface="+mj-lt"/>
                <a:ea typeface="Calibri Light"/>
                <a:cs typeface="Calibri Light"/>
              </a:rPr>
              <a:t>We’ll use data to target content to audiences to improve relevance wherever possible</a:t>
            </a:r>
            <a:endParaRPr lang="en-GB" sz="1600" kern="0">
              <a:solidFill>
                <a:srgbClr val="000000"/>
              </a:solidFill>
              <a:latin typeface="+mj-lt"/>
              <a:ea typeface="Calibri Light"/>
              <a:cs typeface="Calibri Light"/>
            </a:endParaRPr>
          </a:p>
        </p:txBody>
      </p:sp>
      <p:sp>
        <p:nvSpPr>
          <p:cNvPr id="23" name="Richtungspfeil 12">
            <a:extLst>
              <a:ext uri="{FF2B5EF4-FFF2-40B4-BE49-F238E27FC236}">
                <a16:creationId xmlns:a16="http://schemas.microsoft.com/office/drawing/2014/main" id="{D2881D80-1014-B5FE-AB88-BCEA0C8D6226}"/>
              </a:ext>
            </a:extLst>
          </p:cNvPr>
          <p:cNvSpPr/>
          <p:nvPr/>
        </p:nvSpPr>
        <p:spPr>
          <a:xfrm>
            <a:off x="849078" y="5921111"/>
            <a:ext cx="5035338" cy="756000"/>
          </a:xfrm>
          <a:prstGeom prst="homePlate">
            <a:avLst/>
          </a:prstGeom>
          <a:solidFill>
            <a:srgbClr val="5B9BD5"/>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p>
            <a:r>
              <a:rPr lang="en-GB" sz="1600">
                <a:solidFill>
                  <a:schemeClr val="bg1"/>
                </a:solidFill>
                <a:latin typeface="+mj-lt"/>
                <a:cs typeface="Calibri" panose="020F0502020204030204" pitchFamily="34" charset="0"/>
              </a:rPr>
              <a:t>Content should always be user-centric</a:t>
            </a:r>
          </a:p>
        </p:txBody>
      </p:sp>
      <p:sp>
        <p:nvSpPr>
          <p:cNvPr id="24" name="Oval 23">
            <a:extLst>
              <a:ext uri="{FF2B5EF4-FFF2-40B4-BE49-F238E27FC236}">
                <a16:creationId xmlns:a16="http://schemas.microsoft.com/office/drawing/2014/main" id="{CDA4C669-333F-AB2D-4111-891510E18CD5}"/>
              </a:ext>
            </a:extLst>
          </p:cNvPr>
          <p:cNvSpPr/>
          <p:nvPr/>
        </p:nvSpPr>
        <p:spPr>
          <a:xfrm>
            <a:off x="174344" y="6081477"/>
            <a:ext cx="494270" cy="494270"/>
          </a:xfrm>
          <a:prstGeom prst="ellipse">
            <a:avLst/>
          </a:prstGeom>
          <a:solidFill>
            <a:srgbClr val="5B9BD5"/>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600">
                <a:latin typeface="+mj-lt"/>
              </a:rPr>
              <a:t>6</a:t>
            </a:r>
          </a:p>
        </p:txBody>
      </p:sp>
    </p:spTree>
    <p:extLst>
      <p:ext uri="{BB962C8B-B14F-4D97-AF65-F5344CB8AC3E}">
        <p14:creationId xmlns:p14="http://schemas.microsoft.com/office/powerpoint/2010/main" val="1433998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rma libre 190">
            <a:extLst>
              <a:ext uri="{FF2B5EF4-FFF2-40B4-BE49-F238E27FC236}">
                <a16:creationId xmlns:a16="http://schemas.microsoft.com/office/drawing/2014/main" id="{1EAB3AFB-F2D6-CD4F-8A3D-B564AAB8779E}"/>
              </a:ext>
            </a:extLst>
          </p:cNvPr>
          <p:cNvSpPr/>
          <p:nvPr/>
        </p:nvSpPr>
        <p:spPr>
          <a:xfrm>
            <a:off x="5301850" y="1953983"/>
            <a:ext cx="1385684" cy="1450512"/>
          </a:xfrm>
          <a:custGeom>
            <a:avLst/>
            <a:gdLst>
              <a:gd name="connsiteX0" fmla="*/ 323345 w 331648"/>
              <a:gd name="connsiteY0" fmla="*/ 128686 h 347164"/>
              <a:gd name="connsiteX1" fmla="*/ 266761 w 331648"/>
              <a:gd name="connsiteY1" fmla="*/ 11479 h 347164"/>
              <a:gd name="connsiteX2" fmla="*/ 65148 w 331648"/>
              <a:gd name="connsiteY2" fmla="*/ 11479 h 347164"/>
              <a:gd name="connsiteX3" fmla="*/ 8564 w 331648"/>
              <a:gd name="connsiteY3" fmla="*/ 128686 h 347164"/>
              <a:gd name="connsiteX4" fmla="*/ 91012 w 331648"/>
              <a:gd name="connsiteY4" fmla="*/ 299882 h 347164"/>
              <a:gd name="connsiteX5" fmla="*/ 240874 w 331648"/>
              <a:gd name="connsiteY5" fmla="*/ 299882 h 347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648" h="347164">
                <a:moveTo>
                  <a:pt x="323345" y="128686"/>
                </a:moveTo>
                <a:cubicBezTo>
                  <a:pt x="346542" y="80512"/>
                  <a:pt x="318912" y="23272"/>
                  <a:pt x="266761" y="11479"/>
                </a:cubicBezTo>
                <a:cubicBezTo>
                  <a:pt x="200386" y="-3453"/>
                  <a:pt x="131523" y="-3453"/>
                  <a:pt x="65148" y="11479"/>
                </a:cubicBezTo>
                <a:cubicBezTo>
                  <a:pt x="12997" y="23272"/>
                  <a:pt x="-14633" y="80512"/>
                  <a:pt x="8564" y="128686"/>
                </a:cubicBezTo>
                <a:lnTo>
                  <a:pt x="91012" y="299882"/>
                </a:lnTo>
                <a:cubicBezTo>
                  <a:pt x="121242" y="362659"/>
                  <a:pt x="210643" y="362659"/>
                  <a:pt x="240874" y="299882"/>
                </a:cubicBezTo>
                <a:close/>
              </a:path>
            </a:pathLst>
          </a:custGeom>
          <a:noFill/>
          <a:ln w="5958" cap="flat">
            <a:solidFill>
              <a:srgbClr val="B4268E"/>
            </a:solidFill>
            <a:prstDash val="sysDash"/>
            <a:miter/>
          </a:ln>
        </p:spPr>
        <p:txBody>
          <a:bodyPr rtlCol="0" anchor="ctr"/>
          <a:lstStyle/>
          <a:p>
            <a:endParaRPr lang="es-MX" sz="900">
              <a:latin typeface="+mj-lt"/>
            </a:endParaRPr>
          </a:p>
        </p:txBody>
      </p:sp>
      <p:sp>
        <p:nvSpPr>
          <p:cNvPr id="32" name="Forma libre 191">
            <a:extLst>
              <a:ext uri="{FF2B5EF4-FFF2-40B4-BE49-F238E27FC236}">
                <a16:creationId xmlns:a16="http://schemas.microsoft.com/office/drawing/2014/main" id="{353B818C-3596-1148-BF4A-9B7B46974719}"/>
              </a:ext>
            </a:extLst>
          </p:cNvPr>
          <p:cNvSpPr/>
          <p:nvPr/>
        </p:nvSpPr>
        <p:spPr>
          <a:xfrm>
            <a:off x="6246019" y="2628836"/>
            <a:ext cx="1329407" cy="1275355"/>
          </a:xfrm>
          <a:custGeom>
            <a:avLst/>
            <a:gdLst>
              <a:gd name="connsiteX0" fmla="*/ 343857 w 351929"/>
              <a:gd name="connsiteY0" fmla="*/ 176258 h 337620"/>
              <a:gd name="connsiteX1" fmla="*/ 218201 w 351929"/>
              <a:gd name="connsiteY1" fmla="*/ 18643 h 337620"/>
              <a:gd name="connsiteX2" fmla="*/ 91113 w 351929"/>
              <a:gd name="connsiteY2" fmla="*/ 47341 h 337620"/>
              <a:gd name="connsiteX3" fmla="*/ 8707 w 351929"/>
              <a:gd name="connsiteY3" fmla="*/ 218472 h 337620"/>
              <a:gd name="connsiteX4" fmla="*/ 102142 w 351929"/>
              <a:gd name="connsiteY4" fmla="*/ 335638 h 337620"/>
              <a:gd name="connsiteX5" fmla="*/ 287400 w 351929"/>
              <a:gd name="connsiteY5" fmla="*/ 293351 h 337620"/>
              <a:gd name="connsiteX6" fmla="*/ 343857 w 351929"/>
              <a:gd name="connsiteY6" fmla="*/ 176258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929" h="337620">
                <a:moveTo>
                  <a:pt x="343857" y="176258"/>
                </a:moveTo>
                <a:cubicBezTo>
                  <a:pt x="314226" y="115021"/>
                  <a:pt x="271296" y="61173"/>
                  <a:pt x="218201" y="18643"/>
                </a:cubicBezTo>
                <a:cubicBezTo>
                  <a:pt x="176405" y="-14850"/>
                  <a:pt x="114352" y="-916"/>
                  <a:pt x="91113" y="47341"/>
                </a:cubicBezTo>
                <a:lnTo>
                  <a:pt x="8707" y="218472"/>
                </a:lnTo>
                <a:cubicBezTo>
                  <a:pt x="-21523" y="281248"/>
                  <a:pt x="34214" y="351141"/>
                  <a:pt x="102142" y="335638"/>
                </a:cubicBezTo>
                <a:lnTo>
                  <a:pt x="287400" y="293351"/>
                </a:lnTo>
                <a:cubicBezTo>
                  <a:pt x="339426" y="281475"/>
                  <a:pt x="367079" y="224312"/>
                  <a:pt x="343857" y="176258"/>
                </a:cubicBezTo>
                <a:close/>
              </a:path>
            </a:pathLst>
          </a:custGeom>
          <a:solidFill>
            <a:srgbClr val="87B2B2"/>
          </a:solidFill>
          <a:ln w="5958" cap="flat">
            <a:solidFill>
              <a:srgbClr val="FFFFFF"/>
            </a:solidFill>
            <a:prstDash val="solid"/>
            <a:miter/>
          </a:ln>
        </p:spPr>
        <p:txBody>
          <a:bodyPr rtlCol="0" anchor="ctr"/>
          <a:lstStyle/>
          <a:p>
            <a:endParaRPr lang="es-MX" sz="900">
              <a:latin typeface="+mj-lt"/>
            </a:endParaRPr>
          </a:p>
        </p:txBody>
      </p:sp>
      <p:sp>
        <p:nvSpPr>
          <p:cNvPr id="33" name="Forma libre 192">
            <a:extLst>
              <a:ext uri="{FF2B5EF4-FFF2-40B4-BE49-F238E27FC236}">
                <a16:creationId xmlns:a16="http://schemas.microsoft.com/office/drawing/2014/main" id="{7AC66F66-C236-8744-A9B0-1FDA2E4A11C8}"/>
              </a:ext>
            </a:extLst>
          </p:cNvPr>
          <p:cNvSpPr/>
          <p:nvPr/>
        </p:nvSpPr>
        <p:spPr>
          <a:xfrm>
            <a:off x="6386348" y="3727280"/>
            <a:ext cx="1329407" cy="1237048"/>
          </a:xfrm>
          <a:custGeom>
            <a:avLst/>
            <a:gdLst>
              <a:gd name="connsiteX0" fmla="*/ 180211 w 351929"/>
              <a:gd name="connsiteY0" fmla="*/ 309434 h 327480"/>
              <a:gd name="connsiteX1" fmla="*/ 306858 w 351929"/>
              <a:gd name="connsiteY1" fmla="*/ 280802 h 327480"/>
              <a:gd name="connsiteX2" fmla="*/ 351827 w 351929"/>
              <a:gd name="connsiteY2" fmla="*/ 83300 h 327480"/>
              <a:gd name="connsiteX3" fmla="*/ 351828 w 351929"/>
              <a:gd name="connsiteY3" fmla="*/ 82256 h 327480"/>
              <a:gd name="connsiteX4" fmla="*/ 251176 w 351929"/>
              <a:gd name="connsiteY4" fmla="*/ 2378 h 327480"/>
              <a:gd name="connsiteX5" fmla="*/ 64993 w 351929"/>
              <a:gd name="connsiteY5" fmla="*/ 44879 h 327480"/>
              <a:gd name="connsiteX6" fmla="*/ 31643 w 351929"/>
              <a:gd name="connsiteY6" fmla="*/ 190981 h 32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929" h="327480">
                <a:moveTo>
                  <a:pt x="180211" y="309434"/>
                </a:moveTo>
                <a:cubicBezTo>
                  <a:pt x="221858" y="342648"/>
                  <a:pt x="283714" y="328761"/>
                  <a:pt x="306858" y="280802"/>
                </a:cubicBezTo>
                <a:cubicBezTo>
                  <a:pt x="336551" y="219203"/>
                  <a:pt x="351925" y="151683"/>
                  <a:pt x="351827" y="83300"/>
                </a:cubicBezTo>
                <a:cubicBezTo>
                  <a:pt x="351828" y="82954"/>
                  <a:pt x="351828" y="82602"/>
                  <a:pt x="351828" y="82256"/>
                </a:cubicBezTo>
                <a:cubicBezTo>
                  <a:pt x="351708" y="29549"/>
                  <a:pt x="302564" y="-9349"/>
                  <a:pt x="251176" y="2378"/>
                </a:cubicBezTo>
                <a:lnTo>
                  <a:pt x="64993" y="44879"/>
                </a:lnTo>
                <a:cubicBezTo>
                  <a:pt x="-2935" y="60388"/>
                  <a:pt x="-22828" y="147538"/>
                  <a:pt x="31643" y="190981"/>
                </a:cubicBezTo>
                <a:close/>
              </a:path>
            </a:pathLst>
          </a:custGeom>
          <a:solidFill>
            <a:srgbClr val="5B9BD5"/>
          </a:solidFill>
          <a:ln w="5958" cap="flat">
            <a:solidFill>
              <a:srgbClr val="FFFFFF"/>
            </a:solidFill>
            <a:prstDash val="solid"/>
            <a:miter/>
          </a:ln>
        </p:spPr>
        <p:txBody>
          <a:bodyPr rtlCol="0" anchor="ctr"/>
          <a:lstStyle/>
          <a:p>
            <a:endParaRPr lang="es-MX" sz="900">
              <a:latin typeface="+mj-lt"/>
            </a:endParaRPr>
          </a:p>
        </p:txBody>
      </p:sp>
      <p:sp>
        <p:nvSpPr>
          <p:cNvPr id="34" name="Forma libre 193">
            <a:extLst>
              <a:ext uri="{FF2B5EF4-FFF2-40B4-BE49-F238E27FC236}">
                <a16:creationId xmlns:a16="http://schemas.microsoft.com/office/drawing/2014/main" id="{395940A5-6E44-9141-9277-F4701ED633D8}"/>
              </a:ext>
            </a:extLst>
          </p:cNvPr>
          <p:cNvSpPr/>
          <p:nvPr/>
        </p:nvSpPr>
        <p:spPr>
          <a:xfrm>
            <a:off x="4414325" y="2628843"/>
            <a:ext cx="1329407" cy="1275355"/>
          </a:xfrm>
          <a:custGeom>
            <a:avLst/>
            <a:gdLst>
              <a:gd name="connsiteX0" fmla="*/ 134233 w 351929"/>
              <a:gd name="connsiteY0" fmla="*/ 18642 h 337620"/>
              <a:gd name="connsiteX1" fmla="*/ 8576 w 351929"/>
              <a:gd name="connsiteY1" fmla="*/ 176256 h 337620"/>
              <a:gd name="connsiteX2" fmla="*/ 65034 w 351929"/>
              <a:gd name="connsiteY2" fmla="*/ 293350 h 337620"/>
              <a:gd name="connsiteX3" fmla="*/ 250310 w 351929"/>
              <a:gd name="connsiteY3" fmla="*/ 335666 h 337620"/>
              <a:gd name="connsiteX4" fmla="*/ 343745 w 351929"/>
              <a:gd name="connsiteY4" fmla="*/ 218501 h 337620"/>
              <a:gd name="connsiteX5" fmla="*/ 261333 w 351929"/>
              <a:gd name="connsiteY5" fmla="*/ 47370 h 337620"/>
              <a:gd name="connsiteX6" fmla="*/ 134233 w 351929"/>
              <a:gd name="connsiteY6" fmla="*/ 18642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929" h="337620">
                <a:moveTo>
                  <a:pt x="134233" y="18642"/>
                </a:moveTo>
                <a:cubicBezTo>
                  <a:pt x="81138" y="61172"/>
                  <a:pt x="38208" y="115019"/>
                  <a:pt x="8576" y="176256"/>
                </a:cubicBezTo>
                <a:cubicBezTo>
                  <a:pt x="-14645" y="224310"/>
                  <a:pt x="13008" y="281473"/>
                  <a:pt x="65034" y="293350"/>
                </a:cubicBezTo>
                <a:lnTo>
                  <a:pt x="250310" y="335666"/>
                </a:lnTo>
                <a:cubicBezTo>
                  <a:pt x="318238" y="351175"/>
                  <a:pt x="373975" y="281276"/>
                  <a:pt x="343745" y="218501"/>
                </a:cubicBezTo>
                <a:lnTo>
                  <a:pt x="261333" y="47370"/>
                </a:lnTo>
                <a:cubicBezTo>
                  <a:pt x="238100" y="-917"/>
                  <a:pt x="176047" y="-14852"/>
                  <a:pt x="134233" y="18642"/>
                </a:cubicBezTo>
                <a:close/>
              </a:path>
            </a:pathLst>
          </a:custGeom>
          <a:solidFill>
            <a:schemeClr val="accent2">
              <a:lumMod val="75000"/>
            </a:schemeClr>
          </a:solidFill>
          <a:ln w="5958" cap="flat">
            <a:solidFill>
              <a:srgbClr val="FFFFFF"/>
            </a:solidFill>
            <a:prstDash val="solid"/>
            <a:miter/>
          </a:ln>
        </p:spPr>
        <p:txBody>
          <a:bodyPr rtlCol="0" anchor="ctr"/>
          <a:lstStyle/>
          <a:p>
            <a:endParaRPr lang="es-MX" sz="900">
              <a:latin typeface="+mj-lt"/>
            </a:endParaRPr>
          </a:p>
        </p:txBody>
      </p:sp>
      <p:sp>
        <p:nvSpPr>
          <p:cNvPr id="35" name="Forma libre 194">
            <a:extLst>
              <a:ext uri="{FF2B5EF4-FFF2-40B4-BE49-F238E27FC236}">
                <a16:creationId xmlns:a16="http://schemas.microsoft.com/office/drawing/2014/main" id="{F3E4DF40-44F8-0D4B-85A8-072FE2EA30C7}"/>
              </a:ext>
            </a:extLst>
          </p:cNvPr>
          <p:cNvSpPr/>
          <p:nvPr/>
        </p:nvSpPr>
        <p:spPr>
          <a:xfrm>
            <a:off x="4275321" y="3727190"/>
            <a:ext cx="1329407" cy="1237048"/>
          </a:xfrm>
          <a:custGeom>
            <a:avLst/>
            <a:gdLst>
              <a:gd name="connsiteX0" fmla="*/ 100932 w 351929"/>
              <a:gd name="connsiteY0" fmla="*/ 2378 h 327480"/>
              <a:gd name="connsiteX1" fmla="*/ 280 w 351929"/>
              <a:gd name="connsiteY1" fmla="*/ 82256 h 327480"/>
              <a:gd name="connsiteX2" fmla="*/ 280 w 351929"/>
              <a:gd name="connsiteY2" fmla="*/ 83300 h 327480"/>
              <a:gd name="connsiteX3" fmla="*/ 45250 w 351929"/>
              <a:gd name="connsiteY3" fmla="*/ 280803 h 327480"/>
              <a:gd name="connsiteX4" fmla="*/ 171897 w 351929"/>
              <a:gd name="connsiteY4" fmla="*/ 309435 h 327480"/>
              <a:gd name="connsiteX5" fmla="*/ 320464 w 351929"/>
              <a:gd name="connsiteY5" fmla="*/ 190951 h 327480"/>
              <a:gd name="connsiteX6" fmla="*/ 287115 w 351929"/>
              <a:gd name="connsiteY6" fmla="*/ 44850 h 32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929" h="327480">
                <a:moveTo>
                  <a:pt x="100932" y="2378"/>
                </a:moveTo>
                <a:cubicBezTo>
                  <a:pt x="49544" y="-9349"/>
                  <a:pt x="394" y="29549"/>
                  <a:pt x="280" y="82256"/>
                </a:cubicBezTo>
                <a:cubicBezTo>
                  <a:pt x="280" y="82602"/>
                  <a:pt x="280" y="82954"/>
                  <a:pt x="280" y="83300"/>
                </a:cubicBezTo>
                <a:cubicBezTo>
                  <a:pt x="183" y="151683"/>
                  <a:pt x="15556" y="219203"/>
                  <a:pt x="45250" y="280803"/>
                </a:cubicBezTo>
                <a:cubicBezTo>
                  <a:pt x="68394" y="328785"/>
                  <a:pt x="130249" y="342672"/>
                  <a:pt x="171897" y="309435"/>
                </a:cubicBezTo>
                <a:lnTo>
                  <a:pt x="320464" y="190951"/>
                </a:lnTo>
                <a:cubicBezTo>
                  <a:pt x="374936" y="147508"/>
                  <a:pt x="355061" y="60353"/>
                  <a:pt x="287115" y="44850"/>
                </a:cubicBezTo>
                <a:close/>
              </a:path>
            </a:pathLst>
          </a:custGeom>
          <a:solidFill>
            <a:srgbClr val="1C4377"/>
          </a:solidFill>
          <a:ln w="5958" cap="flat">
            <a:solidFill>
              <a:srgbClr val="FFFFFF"/>
            </a:solidFill>
            <a:prstDash val="solid"/>
            <a:miter/>
          </a:ln>
        </p:spPr>
        <p:txBody>
          <a:bodyPr rtlCol="0" anchor="ctr"/>
          <a:lstStyle/>
          <a:p>
            <a:endParaRPr lang="es-MX" sz="900">
              <a:latin typeface="+mj-lt"/>
            </a:endParaRPr>
          </a:p>
        </p:txBody>
      </p:sp>
      <p:sp>
        <p:nvSpPr>
          <p:cNvPr id="36" name="Forma libre 195">
            <a:extLst>
              <a:ext uri="{FF2B5EF4-FFF2-40B4-BE49-F238E27FC236}">
                <a16:creationId xmlns:a16="http://schemas.microsoft.com/office/drawing/2014/main" id="{1627C492-0C0D-8542-AFB7-A390F5C3B6FC}"/>
              </a:ext>
            </a:extLst>
          </p:cNvPr>
          <p:cNvSpPr/>
          <p:nvPr/>
        </p:nvSpPr>
        <p:spPr>
          <a:xfrm>
            <a:off x="5994692" y="4378407"/>
            <a:ext cx="1189705" cy="1347460"/>
          </a:xfrm>
          <a:custGeom>
            <a:avLst/>
            <a:gdLst>
              <a:gd name="connsiteX0" fmla="*/ 283822 w 314947"/>
              <a:gd name="connsiteY0" fmla="*/ 137004 h 356709"/>
              <a:gd name="connsiteX1" fmla="*/ 135296 w 314947"/>
              <a:gd name="connsiteY1" fmla="*/ 18580 h 356709"/>
              <a:gd name="connsiteX2" fmla="*/ 280 w 314947"/>
              <a:gd name="connsiteY2" fmla="*/ 83599 h 356709"/>
              <a:gd name="connsiteX3" fmla="*/ 280 w 314947"/>
              <a:gd name="connsiteY3" fmla="*/ 273621 h 356709"/>
              <a:gd name="connsiteX4" fmla="*/ 102107 w 314947"/>
              <a:gd name="connsiteY4" fmla="*/ 354674 h 356709"/>
              <a:gd name="connsiteX5" fmla="*/ 283822 w 314947"/>
              <a:gd name="connsiteY5" fmla="*/ 267024 h 356709"/>
              <a:gd name="connsiteX6" fmla="*/ 283822 w 314947"/>
              <a:gd name="connsiteY6" fmla="*/ 137004 h 35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947" h="356709">
                <a:moveTo>
                  <a:pt x="283822" y="137004"/>
                </a:moveTo>
                <a:lnTo>
                  <a:pt x="135296" y="18580"/>
                </a:lnTo>
                <a:cubicBezTo>
                  <a:pt x="80824" y="-24863"/>
                  <a:pt x="280" y="13928"/>
                  <a:pt x="280" y="83599"/>
                </a:cubicBezTo>
                <a:lnTo>
                  <a:pt x="280" y="273621"/>
                </a:lnTo>
                <a:cubicBezTo>
                  <a:pt x="280" y="327092"/>
                  <a:pt x="49985" y="366587"/>
                  <a:pt x="102107" y="354674"/>
                </a:cubicBezTo>
                <a:cubicBezTo>
                  <a:pt x="168492" y="339475"/>
                  <a:pt x="230601" y="309517"/>
                  <a:pt x="283822" y="267024"/>
                </a:cubicBezTo>
                <a:cubicBezTo>
                  <a:pt x="325594" y="233751"/>
                  <a:pt x="325558" y="170289"/>
                  <a:pt x="283822" y="137004"/>
                </a:cubicBezTo>
                <a:close/>
              </a:path>
            </a:pathLst>
          </a:custGeom>
          <a:solidFill>
            <a:schemeClr val="accent3"/>
          </a:solidFill>
          <a:ln w="5958" cap="flat">
            <a:solidFill>
              <a:srgbClr val="FFFFFF"/>
            </a:solidFill>
            <a:prstDash val="solid"/>
            <a:miter/>
          </a:ln>
        </p:spPr>
        <p:txBody>
          <a:bodyPr rtlCol="0" anchor="ctr"/>
          <a:lstStyle/>
          <a:p>
            <a:endParaRPr lang="es-MX" sz="900">
              <a:latin typeface="+mj-lt"/>
            </a:endParaRPr>
          </a:p>
        </p:txBody>
      </p:sp>
      <p:sp>
        <p:nvSpPr>
          <p:cNvPr id="37" name="Forma libre 196">
            <a:extLst>
              <a:ext uri="{FF2B5EF4-FFF2-40B4-BE49-F238E27FC236}">
                <a16:creationId xmlns:a16="http://schemas.microsoft.com/office/drawing/2014/main" id="{3AFCF2DA-F6E4-0D47-9344-E378ED49AD53}"/>
              </a:ext>
            </a:extLst>
          </p:cNvPr>
          <p:cNvSpPr/>
          <p:nvPr/>
        </p:nvSpPr>
        <p:spPr>
          <a:xfrm>
            <a:off x="4805535" y="4378415"/>
            <a:ext cx="1189705" cy="1347460"/>
          </a:xfrm>
          <a:custGeom>
            <a:avLst/>
            <a:gdLst>
              <a:gd name="connsiteX0" fmla="*/ 31569 w 314947"/>
              <a:gd name="connsiteY0" fmla="*/ 267028 h 356709"/>
              <a:gd name="connsiteX1" fmla="*/ 213284 w 314947"/>
              <a:gd name="connsiteY1" fmla="*/ 354678 h 356709"/>
              <a:gd name="connsiteX2" fmla="*/ 315111 w 314947"/>
              <a:gd name="connsiteY2" fmla="*/ 273625 h 356709"/>
              <a:gd name="connsiteX3" fmla="*/ 315111 w 314947"/>
              <a:gd name="connsiteY3" fmla="*/ 83603 h 356709"/>
              <a:gd name="connsiteX4" fmla="*/ 180096 w 314947"/>
              <a:gd name="connsiteY4" fmla="*/ 18584 h 356709"/>
              <a:gd name="connsiteX5" fmla="*/ 31599 w 314947"/>
              <a:gd name="connsiteY5" fmla="*/ 137008 h 356709"/>
              <a:gd name="connsiteX6" fmla="*/ 31569 w 314947"/>
              <a:gd name="connsiteY6" fmla="*/ 267028 h 35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947" h="356709">
                <a:moveTo>
                  <a:pt x="31569" y="267028"/>
                </a:moveTo>
                <a:cubicBezTo>
                  <a:pt x="84790" y="309521"/>
                  <a:pt x="146899" y="339479"/>
                  <a:pt x="213284" y="354678"/>
                </a:cubicBezTo>
                <a:cubicBezTo>
                  <a:pt x="265406" y="366608"/>
                  <a:pt x="315111" y="327096"/>
                  <a:pt x="315111" y="273625"/>
                </a:cubicBezTo>
                <a:lnTo>
                  <a:pt x="315111" y="83603"/>
                </a:lnTo>
                <a:cubicBezTo>
                  <a:pt x="315111" y="13925"/>
                  <a:pt x="234585" y="-24865"/>
                  <a:pt x="180096" y="18584"/>
                </a:cubicBezTo>
                <a:lnTo>
                  <a:pt x="31599" y="137008"/>
                </a:lnTo>
                <a:cubicBezTo>
                  <a:pt x="-10137" y="170287"/>
                  <a:pt x="-10173" y="233749"/>
                  <a:pt x="31569" y="267028"/>
                </a:cubicBezTo>
                <a:close/>
              </a:path>
            </a:pathLst>
          </a:custGeom>
          <a:solidFill>
            <a:schemeClr val="accent4"/>
          </a:solidFill>
          <a:ln w="5958" cap="flat">
            <a:solidFill>
              <a:srgbClr val="FFFFFF"/>
            </a:solidFill>
            <a:prstDash val="solid"/>
            <a:miter/>
          </a:ln>
        </p:spPr>
        <p:txBody>
          <a:bodyPr rtlCol="0" anchor="ctr"/>
          <a:lstStyle/>
          <a:p>
            <a:endParaRPr lang="es-MX" sz="900">
              <a:latin typeface="+mj-lt"/>
            </a:endParaRPr>
          </a:p>
        </p:txBody>
      </p:sp>
      <p:sp>
        <p:nvSpPr>
          <p:cNvPr id="39" name="CuadroTexto 395">
            <a:extLst>
              <a:ext uri="{FF2B5EF4-FFF2-40B4-BE49-F238E27FC236}">
                <a16:creationId xmlns:a16="http://schemas.microsoft.com/office/drawing/2014/main" id="{79F00EDA-0A57-4D43-8159-4F5B4C8F6534}"/>
              </a:ext>
            </a:extLst>
          </p:cNvPr>
          <p:cNvSpPr txBox="1"/>
          <p:nvPr/>
        </p:nvSpPr>
        <p:spPr>
          <a:xfrm>
            <a:off x="6317606" y="3227944"/>
            <a:ext cx="1195956" cy="276999"/>
          </a:xfrm>
          <a:prstGeom prst="rect">
            <a:avLst/>
          </a:prstGeom>
          <a:noFill/>
        </p:spPr>
        <p:txBody>
          <a:bodyPr wrap="square" rtlCol="0">
            <a:spAutoFit/>
          </a:bodyPr>
          <a:lstStyle/>
          <a:p>
            <a:pPr algn="ctr"/>
            <a:r>
              <a:rPr lang="en-US" sz="1200" b="1">
                <a:solidFill>
                  <a:schemeClr val="bg1"/>
                </a:solidFill>
                <a:latin typeface="+mj-lt"/>
                <a:ea typeface="Lato Semibold" panose="020F0502020204030203" pitchFamily="34" charset="0"/>
                <a:cs typeface="Poppins Medium" pitchFamily="2" charset="77"/>
              </a:rPr>
              <a:t>Create</a:t>
            </a:r>
          </a:p>
        </p:txBody>
      </p:sp>
      <p:sp>
        <p:nvSpPr>
          <p:cNvPr id="40" name="CuadroTexto 395">
            <a:extLst>
              <a:ext uri="{FF2B5EF4-FFF2-40B4-BE49-F238E27FC236}">
                <a16:creationId xmlns:a16="http://schemas.microsoft.com/office/drawing/2014/main" id="{F17452FB-6941-624E-9D8A-7E0155C65499}"/>
              </a:ext>
            </a:extLst>
          </p:cNvPr>
          <p:cNvSpPr txBox="1"/>
          <p:nvPr/>
        </p:nvSpPr>
        <p:spPr>
          <a:xfrm>
            <a:off x="4448513" y="3220787"/>
            <a:ext cx="1195956" cy="276999"/>
          </a:xfrm>
          <a:prstGeom prst="rect">
            <a:avLst/>
          </a:prstGeom>
          <a:noFill/>
        </p:spPr>
        <p:txBody>
          <a:bodyPr wrap="square" rtlCol="0">
            <a:spAutoFit/>
          </a:bodyPr>
          <a:lstStyle/>
          <a:p>
            <a:pPr algn="ctr"/>
            <a:r>
              <a:rPr lang="en-US" sz="1200" b="1">
                <a:solidFill>
                  <a:schemeClr val="bg1"/>
                </a:solidFill>
                <a:latin typeface="+mj-lt"/>
                <a:ea typeface="Lato Semibold" panose="020F0502020204030203" pitchFamily="34" charset="0"/>
                <a:cs typeface="Poppins Medium" pitchFamily="2" charset="77"/>
              </a:rPr>
              <a:t>Maintain</a:t>
            </a:r>
          </a:p>
        </p:txBody>
      </p:sp>
      <p:sp>
        <p:nvSpPr>
          <p:cNvPr id="41" name="CuadroTexto 395">
            <a:extLst>
              <a:ext uri="{FF2B5EF4-FFF2-40B4-BE49-F238E27FC236}">
                <a16:creationId xmlns:a16="http://schemas.microsoft.com/office/drawing/2014/main" id="{8C5024C5-5FB3-B142-A782-598346BDA012}"/>
              </a:ext>
            </a:extLst>
          </p:cNvPr>
          <p:cNvSpPr txBox="1"/>
          <p:nvPr/>
        </p:nvSpPr>
        <p:spPr>
          <a:xfrm>
            <a:off x="4312095" y="4179768"/>
            <a:ext cx="1195956" cy="276999"/>
          </a:xfrm>
          <a:prstGeom prst="rect">
            <a:avLst/>
          </a:prstGeom>
          <a:noFill/>
        </p:spPr>
        <p:txBody>
          <a:bodyPr wrap="square" rtlCol="0">
            <a:spAutoFit/>
          </a:bodyPr>
          <a:lstStyle/>
          <a:p>
            <a:pPr algn="ctr"/>
            <a:r>
              <a:rPr lang="en-US" sz="1200" b="1">
                <a:solidFill>
                  <a:schemeClr val="bg1"/>
                </a:solidFill>
                <a:latin typeface="+mj-lt"/>
                <a:ea typeface="Lato Semibold" panose="020F0502020204030203" pitchFamily="34" charset="0"/>
                <a:cs typeface="Poppins Medium" pitchFamily="2" charset="77"/>
              </a:rPr>
              <a:t>Measure</a:t>
            </a:r>
          </a:p>
        </p:txBody>
      </p:sp>
      <p:sp>
        <p:nvSpPr>
          <p:cNvPr id="42" name="CuadroTexto 395">
            <a:extLst>
              <a:ext uri="{FF2B5EF4-FFF2-40B4-BE49-F238E27FC236}">
                <a16:creationId xmlns:a16="http://schemas.microsoft.com/office/drawing/2014/main" id="{0C8C3CE7-F322-2B48-8FE4-C2BF0C74F559}"/>
              </a:ext>
            </a:extLst>
          </p:cNvPr>
          <p:cNvSpPr txBox="1"/>
          <p:nvPr/>
        </p:nvSpPr>
        <p:spPr>
          <a:xfrm>
            <a:off x="6519800" y="4172695"/>
            <a:ext cx="1195956" cy="276999"/>
          </a:xfrm>
          <a:prstGeom prst="rect">
            <a:avLst/>
          </a:prstGeom>
          <a:noFill/>
        </p:spPr>
        <p:txBody>
          <a:bodyPr wrap="square" rtlCol="0">
            <a:spAutoFit/>
          </a:bodyPr>
          <a:lstStyle/>
          <a:p>
            <a:pPr algn="ctr"/>
            <a:r>
              <a:rPr lang="en-US" sz="1200" b="1">
                <a:solidFill>
                  <a:schemeClr val="bg1"/>
                </a:solidFill>
                <a:latin typeface="+mj-lt"/>
                <a:ea typeface="Lato Semibold" panose="020F0502020204030203" pitchFamily="34" charset="0"/>
                <a:cs typeface="Poppins Medium" pitchFamily="2" charset="77"/>
              </a:rPr>
              <a:t>Review</a:t>
            </a:r>
          </a:p>
        </p:txBody>
      </p:sp>
      <p:sp>
        <p:nvSpPr>
          <p:cNvPr id="43" name="CuadroTexto 395">
            <a:extLst>
              <a:ext uri="{FF2B5EF4-FFF2-40B4-BE49-F238E27FC236}">
                <a16:creationId xmlns:a16="http://schemas.microsoft.com/office/drawing/2014/main" id="{AB72ADC7-C1BC-254C-A377-BA0A1CD35123}"/>
              </a:ext>
            </a:extLst>
          </p:cNvPr>
          <p:cNvSpPr txBox="1"/>
          <p:nvPr/>
        </p:nvSpPr>
        <p:spPr>
          <a:xfrm>
            <a:off x="4884288" y="5002537"/>
            <a:ext cx="1195956" cy="276999"/>
          </a:xfrm>
          <a:prstGeom prst="rect">
            <a:avLst/>
          </a:prstGeom>
          <a:noFill/>
        </p:spPr>
        <p:txBody>
          <a:bodyPr wrap="square" rtlCol="0">
            <a:spAutoFit/>
          </a:bodyPr>
          <a:lstStyle/>
          <a:p>
            <a:pPr algn="ctr"/>
            <a:r>
              <a:rPr lang="en-US" sz="1200" b="1">
                <a:solidFill>
                  <a:schemeClr val="bg1"/>
                </a:solidFill>
                <a:latin typeface="+mj-lt"/>
                <a:ea typeface="Lato Semibold" panose="020F0502020204030203" pitchFamily="34" charset="0"/>
                <a:cs typeface="Poppins Medium" pitchFamily="2" charset="77"/>
              </a:rPr>
              <a:t>Publish</a:t>
            </a:r>
          </a:p>
        </p:txBody>
      </p:sp>
      <p:sp>
        <p:nvSpPr>
          <p:cNvPr id="46" name="CuadroTexto 395">
            <a:extLst>
              <a:ext uri="{FF2B5EF4-FFF2-40B4-BE49-F238E27FC236}">
                <a16:creationId xmlns:a16="http://schemas.microsoft.com/office/drawing/2014/main" id="{7A8A4623-36F9-7F4B-AADA-B342C40D4275}"/>
              </a:ext>
            </a:extLst>
          </p:cNvPr>
          <p:cNvSpPr txBox="1"/>
          <p:nvPr/>
        </p:nvSpPr>
        <p:spPr>
          <a:xfrm>
            <a:off x="5950397" y="5002537"/>
            <a:ext cx="1195956" cy="276999"/>
          </a:xfrm>
          <a:prstGeom prst="rect">
            <a:avLst/>
          </a:prstGeom>
          <a:noFill/>
        </p:spPr>
        <p:txBody>
          <a:bodyPr wrap="square" rtlCol="0">
            <a:spAutoFit/>
          </a:bodyPr>
          <a:lstStyle/>
          <a:p>
            <a:pPr algn="ctr"/>
            <a:r>
              <a:rPr lang="en-US" sz="1200" b="1">
                <a:solidFill>
                  <a:schemeClr val="bg1"/>
                </a:solidFill>
                <a:latin typeface="+mj-lt"/>
                <a:ea typeface="Lato Semibold" panose="020F0502020204030203" pitchFamily="34" charset="0"/>
                <a:cs typeface="Poppins Medium" pitchFamily="2" charset="77"/>
              </a:rPr>
              <a:t>Approve</a:t>
            </a:r>
          </a:p>
        </p:txBody>
      </p:sp>
      <p:sp>
        <p:nvSpPr>
          <p:cNvPr id="47" name="CuadroTexto 395">
            <a:extLst>
              <a:ext uri="{FF2B5EF4-FFF2-40B4-BE49-F238E27FC236}">
                <a16:creationId xmlns:a16="http://schemas.microsoft.com/office/drawing/2014/main" id="{439DAF61-61FE-E04B-8171-415EEA8D9066}"/>
              </a:ext>
            </a:extLst>
          </p:cNvPr>
          <p:cNvSpPr txBox="1"/>
          <p:nvPr/>
        </p:nvSpPr>
        <p:spPr>
          <a:xfrm>
            <a:off x="5400387" y="2254004"/>
            <a:ext cx="1195956" cy="276999"/>
          </a:xfrm>
          <a:prstGeom prst="rect">
            <a:avLst/>
          </a:prstGeom>
          <a:noFill/>
        </p:spPr>
        <p:txBody>
          <a:bodyPr wrap="square" rtlCol="0">
            <a:spAutoFit/>
          </a:bodyPr>
          <a:lstStyle/>
          <a:p>
            <a:pPr algn="ctr"/>
            <a:r>
              <a:rPr lang="en-US" sz="1200" b="1">
                <a:solidFill>
                  <a:srgbClr val="B4268E"/>
                </a:solidFill>
                <a:latin typeface="+mj-lt"/>
                <a:ea typeface="Lato Semibold" panose="020F0502020204030203" pitchFamily="34" charset="0"/>
                <a:cs typeface="Poppins Medium" pitchFamily="2" charset="77"/>
              </a:rPr>
              <a:t>Plan</a:t>
            </a:r>
          </a:p>
        </p:txBody>
      </p:sp>
      <p:sp>
        <p:nvSpPr>
          <p:cNvPr id="50" name="Rectangle 56">
            <a:extLst>
              <a:ext uri="{FF2B5EF4-FFF2-40B4-BE49-F238E27FC236}">
                <a16:creationId xmlns:a16="http://schemas.microsoft.com/office/drawing/2014/main" id="{5C0A0FDF-C50A-004B-8031-F80E5EDBFD12}"/>
              </a:ext>
            </a:extLst>
          </p:cNvPr>
          <p:cNvSpPr/>
          <p:nvPr/>
        </p:nvSpPr>
        <p:spPr>
          <a:xfrm>
            <a:off x="7644000" y="2898358"/>
            <a:ext cx="3464717" cy="276999"/>
          </a:xfrm>
          <a:prstGeom prst="rect">
            <a:avLst/>
          </a:prstGeom>
        </p:spPr>
        <p:txBody>
          <a:bodyPr wrap="square" lIns="91440" tIns="45720" rIns="91440" bIns="45720" anchor="t">
            <a:spAutoFit/>
          </a:bodyPr>
          <a:lstStyle/>
          <a:p>
            <a:r>
              <a:rPr lang="en-US" sz="1200">
                <a:latin typeface="+mj-lt"/>
                <a:ea typeface="Lato Light"/>
                <a:cs typeface="Lato Light"/>
              </a:rPr>
              <a:t>Content is drafted</a:t>
            </a:r>
            <a:endParaRPr lang="en-US" sz="1200">
              <a:latin typeface="+mj-lt"/>
              <a:ea typeface="Lato Light" panose="020F0502020204030203" pitchFamily="34" charset="0"/>
              <a:cs typeface="Lato Light" panose="020F0502020204030203" pitchFamily="34" charset="0"/>
            </a:endParaRPr>
          </a:p>
        </p:txBody>
      </p:sp>
      <p:sp>
        <p:nvSpPr>
          <p:cNvPr id="53" name="Rectangle 56">
            <a:extLst>
              <a:ext uri="{FF2B5EF4-FFF2-40B4-BE49-F238E27FC236}">
                <a16:creationId xmlns:a16="http://schemas.microsoft.com/office/drawing/2014/main" id="{0DE79D6D-85D8-184B-9529-EE961A75CB88}"/>
              </a:ext>
            </a:extLst>
          </p:cNvPr>
          <p:cNvSpPr/>
          <p:nvPr/>
        </p:nvSpPr>
        <p:spPr>
          <a:xfrm flipH="1">
            <a:off x="882360" y="2896672"/>
            <a:ext cx="3464717" cy="461665"/>
          </a:xfrm>
          <a:prstGeom prst="rect">
            <a:avLst/>
          </a:prstGeom>
        </p:spPr>
        <p:txBody>
          <a:bodyPr wrap="square">
            <a:spAutoFit/>
          </a:bodyPr>
          <a:lstStyle/>
          <a:p>
            <a:pPr algn="r"/>
            <a:r>
              <a:rPr lang="en-US" sz="1200">
                <a:latin typeface="+mj-lt"/>
                <a:ea typeface="Lato Light" panose="020F0502020204030203" pitchFamily="34" charset="0"/>
                <a:cs typeface="Lato Light" panose="020F0502020204030203" pitchFamily="34" charset="0"/>
              </a:rPr>
              <a:t>Content is reviewed. Content is retained, edited or removed/archived (defined by legal)</a:t>
            </a:r>
          </a:p>
        </p:txBody>
      </p:sp>
      <p:sp>
        <p:nvSpPr>
          <p:cNvPr id="56" name="Rectangle 56">
            <a:extLst>
              <a:ext uri="{FF2B5EF4-FFF2-40B4-BE49-F238E27FC236}">
                <a16:creationId xmlns:a16="http://schemas.microsoft.com/office/drawing/2014/main" id="{4A0E187C-E00C-874C-9690-393CB26BFBF7}"/>
              </a:ext>
            </a:extLst>
          </p:cNvPr>
          <p:cNvSpPr/>
          <p:nvPr/>
        </p:nvSpPr>
        <p:spPr>
          <a:xfrm>
            <a:off x="7291081" y="5287023"/>
            <a:ext cx="3464717" cy="646331"/>
          </a:xfrm>
          <a:prstGeom prst="rect">
            <a:avLst/>
          </a:prstGeom>
        </p:spPr>
        <p:txBody>
          <a:bodyPr wrap="square">
            <a:spAutoFit/>
          </a:bodyPr>
          <a:lstStyle/>
          <a:p>
            <a:r>
              <a:rPr lang="en-US" sz="1200">
                <a:latin typeface="+mj-lt"/>
                <a:ea typeface="Lato Light" panose="020F0502020204030203" pitchFamily="34" charset="0"/>
                <a:cs typeface="Lato Light" panose="020F0502020204030203" pitchFamily="34" charset="0"/>
              </a:rPr>
              <a:t>Content is signed off by designated approvers in a manual or digital process. Approver must not be the writer and must have the authority to publish</a:t>
            </a:r>
          </a:p>
        </p:txBody>
      </p:sp>
      <p:sp>
        <p:nvSpPr>
          <p:cNvPr id="66" name="Rectangle 56">
            <a:extLst>
              <a:ext uri="{FF2B5EF4-FFF2-40B4-BE49-F238E27FC236}">
                <a16:creationId xmlns:a16="http://schemas.microsoft.com/office/drawing/2014/main" id="{BD8EAFEF-B5D6-B348-AD91-9FF7A1841F86}"/>
              </a:ext>
            </a:extLst>
          </p:cNvPr>
          <p:cNvSpPr/>
          <p:nvPr/>
        </p:nvSpPr>
        <p:spPr>
          <a:xfrm flipH="1">
            <a:off x="1234134" y="5148867"/>
            <a:ext cx="3464717" cy="276999"/>
          </a:xfrm>
          <a:prstGeom prst="rect">
            <a:avLst/>
          </a:prstGeom>
        </p:spPr>
        <p:txBody>
          <a:bodyPr wrap="square">
            <a:spAutoFit/>
          </a:bodyPr>
          <a:lstStyle/>
          <a:p>
            <a:pPr algn="r"/>
            <a:r>
              <a:rPr lang="en-US" sz="1200">
                <a:latin typeface="+mj-lt"/>
                <a:ea typeface="Lato Light" panose="020F0502020204030203" pitchFamily="34" charset="0"/>
                <a:cs typeface="Lato Light" panose="020F0502020204030203" pitchFamily="34" charset="0"/>
              </a:rPr>
              <a:t>Content is published to intranet, hub or web</a:t>
            </a:r>
          </a:p>
        </p:txBody>
      </p:sp>
      <p:sp>
        <p:nvSpPr>
          <p:cNvPr id="69" name="Rectangle 56">
            <a:extLst>
              <a:ext uri="{FF2B5EF4-FFF2-40B4-BE49-F238E27FC236}">
                <a16:creationId xmlns:a16="http://schemas.microsoft.com/office/drawing/2014/main" id="{6C249D5D-80B4-F346-AB35-1784BAD475A5}"/>
              </a:ext>
            </a:extLst>
          </p:cNvPr>
          <p:cNvSpPr/>
          <p:nvPr/>
        </p:nvSpPr>
        <p:spPr>
          <a:xfrm>
            <a:off x="7827013" y="4048372"/>
            <a:ext cx="3464717" cy="276999"/>
          </a:xfrm>
          <a:prstGeom prst="rect">
            <a:avLst/>
          </a:prstGeom>
        </p:spPr>
        <p:txBody>
          <a:bodyPr wrap="square">
            <a:spAutoFit/>
          </a:bodyPr>
          <a:lstStyle/>
          <a:p>
            <a:r>
              <a:rPr lang="en-US" sz="1200">
                <a:latin typeface="+mj-lt"/>
                <a:ea typeface="Lato Light" panose="020F0502020204030203" pitchFamily="34" charset="0"/>
                <a:cs typeface="Lato Light" panose="020F0502020204030203" pitchFamily="34" charset="0"/>
              </a:rPr>
              <a:t>Content is reviewed and edited</a:t>
            </a:r>
          </a:p>
        </p:txBody>
      </p:sp>
      <p:sp>
        <p:nvSpPr>
          <p:cNvPr id="83" name="Rectangle 56">
            <a:extLst>
              <a:ext uri="{FF2B5EF4-FFF2-40B4-BE49-F238E27FC236}">
                <a16:creationId xmlns:a16="http://schemas.microsoft.com/office/drawing/2014/main" id="{0C200B30-36EB-084C-B135-F2E452CBDE85}"/>
              </a:ext>
            </a:extLst>
          </p:cNvPr>
          <p:cNvSpPr/>
          <p:nvPr/>
        </p:nvSpPr>
        <p:spPr>
          <a:xfrm flipH="1">
            <a:off x="699347" y="4046159"/>
            <a:ext cx="3464717" cy="461665"/>
          </a:xfrm>
          <a:prstGeom prst="rect">
            <a:avLst/>
          </a:prstGeom>
        </p:spPr>
        <p:txBody>
          <a:bodyPr wrap="square">
            <a:spAutoFit/>
          </a:bodyPr>
          <a:lstStyle/>
          <a:p>
            <a:pPr algn="r"/>
            <a:r>
              <a:rPr lang="en-US" sz="1200">
                <a:latin typeface="+mj-lt"/>
                <a:ea typeface="Lato Light" panose="020F0502020204030203" pitchFamily="34" charset="0"/>
                <a:cs typeface="Lato Light" panose="020F0502020204030203" pitchFamily="34" charset="0"/>
              </a:rPr>
              <a:t>Content performance is measured. Does it meet goals? Does it meet content vision?</a:t>
            </a:r>
          </a:p>
        </p:txBody>
      </p:sp>
      <p:sp>
        <p:nvSpPr>
          <p:cNvPr id="3" name="Textplatzhalter 14">
            <a:extLst>
              <a:ext uri="{FF2B5EF4-FFF2-40B4-BE49-F238E27FC236}">
                <a16:creationId xmlns:a16="http://schemas.microsoft.com/office/drawing/2014/main" id="{63C3B4B4-077A-7DE5-2EA2-C6FFB73B7145}"/>
              </a:ext>
            </a:extLst>
          </p:cNvPr>
          <p:cNvSpPr txBox="1">
            <a:spLocks/>
          </p:cNvSpPr>
          <p:nvPr/>
        </p:nvSpPr>
        <p:spPr>
          <a:xfrm>
            <a:off x="699347" y="924646"/>
            <a:ext cx="8557625" cy="335689"/>
          </a:xfrm>
          <a:prstGeom prst="rect">
            <a:avLst/>
          </a:prstGeom>
        </p:spPr>
        <p:txBody>
          <a:bodyPr wrap="none" lIns="0" tIns="0" rIns="0" bIns="0"/>
          <a:lstStyle>
            <a:lvl1pPr marL="0" indent="0" algn="l" defTabSz="457200" rtl="0" eaLnBrk="1" latinLnBrk="0" hangingPunct="1">
              <a:spcBef>
                <a:spcPts val="400"/>
              </a:spcBef>
              <a:buClr>
                <a:schemeClr val="accent2"/>
              </a:buClr>
              <a:buFont typeface="Lucida Grande"/>
              <a:buNone/>
              <a:defRPr sz="1600" b="0" i="0" kern="1200">
                <a:solidFill>
                  <a:schemeClr val="tx1"/>
                </a:solidFill>
                <a:latin typeface="Geomanist"/>
                <a:ea typeface="+mn-ea"/>
                <a:cs typeface="Geomanist"/>
              </a:defRPr>
            </a:lvl1pPr>
            <a:lvl2pPr marL="270000" indent="-270000" algn="l" defTabSz="457200" rtl="0" eaLnBrk="1" latinLnBrk="0" hangingPunct="1">
              <a:spcBef>
                <a:spcPts val="400"/>
              </a:spcBef>
              <a:buClr>
                <a:schemeClr val="accent2"/>
              </a:buClr>
              <a:buFont typeface="Arial"/>
              <a:buChar char="–"/>
              <a:defRPr sz="1400" b="0" i="0" kern="1200" baseline="0">
                <a:solidFill>
                  <a:schemeClr val="tx1"/>
                </a:solidFill>
                <a:latin typeface="Geomanist Light"/>
                <a:ea typeface="+mn-ea"/>
                <a:cs typeface="Geomanist Light"/>
              </a:defRPr>
            </a:lvl2pPr>
            <a:lvl3pPr marL="540000" indent="-270000" algn="l" defTabSz="457200" rtl="0" eaLnBrk="1" latinLnBrk="0" hangingPunct="1">
              <a:spcBef>
                <a:spcPts val="400"/>
              </a:spcBef>
              <a:buClr>
                <a:schemeClr val="accent2"/>
              </a:buClr>
              <a:buFont typeface="Symbol" charset="2"/>
              <a:buChar char="-"/>
              <a:defRPr sz="1400" b="0" i="0" kern="1200">
                <a:solidFill>
                  <a:schemeClr val="tx1"/>
                </a:solidFill>
                <a:latin typeface="Geomanist Light"/>
                <a:ea typeface="+mn-ea"/>
                <a:cs typeface="Geomanist Light"/>
              </a:defRPr>
            </a:lvl3pPr>
            <a:lvl4pPr marL="810000" indent="-271463" algn="l" defTabSz="457200" rtl="0" eaLnBrk="1" latinLnBrk="0" hangingPunct="1">
              <a:spcBef>
                <a:spcPts val="400"/>
              </a:spcBef>
              <a:buClr>
                <a:schemeClr val="accent2"/>
              </a:buClr>
              <a:buFont typeface="Arial"/>
              <a:buChar char="–"/>
              <a:defRPr sz="1400" b="0" i="0" kern="1200">
                <a:solidFill>
                  <a:schemeClr val="tx1"/>
                </a:solidFill>
                <a:latin typeface="Geomanist Light"/>
                <a:ea typeface="+mn-ea"/>
                <a:cs typeface="Geomanist Light"/>
              </a:defRPr>
            </a:lvl4pPr>
            <a:lvl5pPr marL="1080000" indent="-270000" algn="l" defTabSz="457200" rtl="0" eaLnBrk="1" latinLnBrk="0" hangingPunct="1">
              <a:spcBef>
                <a:spcPts val="400"/>
              </a:spcBef>
              <a:buClr>
                <a:schemeClr val="accent2"/>
              </a:buClr>
              <a:buFont typeface="Symbol" charset="2"/>
              <a:buChar char="-"/>
              <a:defRPr sz="1400" b="0" i="0" kern="1200">
                <a:solidFill>
                  <a:schemeClr val="tx1"/>
                </a:solidFill>
                <a:latin typeface="Geomanist Light"/>
                <a:ea typeface="+mn-ea"/>
                <a:cs typeface="Geomanist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GB" sz="1800" baseline="30000">
              <a:solidFill>
                <a:srgbClr val="B4268E"/>
              </a:solidFill>
              <a:latin typeface="Calibri Light" panose="020F0302020204030204" pitchFamily="34" charset="0"/>
              <a:cs typeface="Calibri Light" panose="020F0302020204030204" pitchFamily="34" charset="0"/>
            </a:endParaRPr>
          </a:p>
        </p:txBody>
      </p:sp>
      <p:sp>
        <p:nvSpPr>
          <p:cNvPr id="5" name="Rectangle 56">
            <a:extLst>
              <a:ext uri="{FF2B5EF4-FFF2-40B4-BE49-F238E27FC236}">
                <a16:creationId xmlns:a16="http://schemas.microsoft.com/office/drawing/2014/main" id="{E9517F77-12BB-87BF-6986-8FBB3089776D}"/>
              </a:ext>
            </a:extLst>
          </p:cNvPr>
          <p:cNvSpPr/>
          <p:nvPr/>
        </p:nvSpPr>
        <p:spPr>
          <a:xfrm>
            <a:off x="6687534" y="1791436"/>
            <a:ext cx="3464717" cy="461665"/>
          </a:xfrm>
          <a:prstGeom prst="rect">
            <a:avLst/>
          </a:prstGeom>
        </p:spPr>
        <p:txBody>
          <a:bodyPr wrap="square">
            <a:spAutoFit/>
          </a:bodyPr>
          <a:lstStyle/>
          <a:p>
            <a:r>
              <a:rPr lang="en-US" sz="1200">
                <a:latin typeface="+mj-lt"/>
                <a:ea typeface="Lato Light" panose="020F0502020204030203" pitchFamily="34" charset="0"/>
                <a:cs typeface="Lato Light" panose="020F0502020204030203" pitchFamily="34" charset="0"/>
              </a:rPr>
              <a:t>Content is initiated by user or business needs and passes content vision test</a:t>
            </a:r>
          </a:p>
        </p:txBody>
      </p:sp>
      <p:sp>
        <p:nvSpPr>
          <p:cNvPr id="6" name="Title 5">
            <a:extLst>
              <a:ext uri="{FF2B5EF4-FFF2-40B4-BE49-F238E27FC236}">
                <a16:creationId xmlns:a16="http://schemas.microsoft.com/office/drawing/2014/main" id="{70EC9552-0FDF-DC61-5488-045F87AF27C1}"/>
              </a:ext>
            </a:extLst>
          </p:cNvPr>
          <p:cNvSpPr>
            <a:spLocks noGrp="1"/>
          </p:cNvSpPr>
          <p:nvPr>
            <p:ph type="title"/>
          </p:nvPr>
        </p:nvSpPr>
        <p:spPr>
          <a:xfrm>
            <a:off x="417748" y="578835"/>
            <a:ext cx="10160718" cy="312650"/>
          </a:xfrm>
        </p:spPr>
        <p:txBody>
          <a:bodyPr/>
          <a:lstStyle/>
          <a:p>
            <a:r>
              <a:rPr lang="en-US" b="1"/>
              <a:t>How content is initiated, created, published and reviewed at Oxford</a:t>
            </a:r>
          </a:p>
        </p:txBody>
      </p:sp>
      <p:pic>
        <p:nvPicPr>
          <p:cNvPr id="12" name="Graphic 11">
            <a:extLst>
              <a:ext uri="{FF2B5EF4-FFF2-40B4-BE49-F238E27FC236}">
                <a16:creationId xmlns:a16="http://schemas.microsoft.com/office/drawing/2014/main" id="{FD8797C1-ADAC-B4A6-BA0B-38FBF9647357}"/>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rot="7934727" flipH="1">
            <a:off x="5472043" y="983515"/>
            <a:ext cx="1066800" cy="1066800"/>
          </a:xfrm>
          <a:prstGeom prst="rect">
            <a:avLst/>
          </a:prstGeom>
        </p:spPr>
      </p:pic>
      <p:pic>
        <p:nvPicPr>
          <p:cNvPr id="13" name="Graphic 12">
            <a:extLst>
              <a:ext uri="{FF2B5EF4-FFF2-40B4-BE49-F238E27FC236}">
                <a16:creationId xmlns:a16="http://schemas.microsoft.com/office/drawing/2014/main" id="{A406C553-8D8F-638F-2B9C-59A10E2C4334}"/>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rot="19025458" flipH="1">
            <a:off x="5416997" y="5837646"/>
            <a:ext cx="1066800" cy="1066800"/>
          </a:xfrm>
          <a:prstGeom prst="rect">
            <a:avLst/>
          </a:prstGeom>
        </p:spPr>
      </p:pic>
    </p:spTree>
    <p:extLst>
      <p:ext uri="{BB962C8B-B14F-4D97-AF65-F5344CB8AC3E}">
        <p14:creationId xmlns:p14="http://schemas.microsoft.com/office/powerpoint/2010/main" val="3459578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793E2-FA18-840A-C808-3F7FD6F21D43}"/>
              </a:ext>
            </a:extLst>
          </p:cNvPr>
          <p:cNvSpPr>
            <a:spLocks noGrp="1"/>
          </p:cNvSpPr>
          <p:nvPr>
            <p:ph type="title"/>
          </p:nvPr>
        </p:nvSpPr>
        <p:spPr/>
        <p:txBody>
          <a:bodyPr>
            <a:noAutofit/>
          </a:bodyPr>
          <a:lstStyle/>
          <a:p>
            <a:r>
              <a:rPr lang="en-GB" sz="2000" b="1">
                <a:latin typeface="+mn-lt"/>
                <a:cs typeface="Calibri Light"/>
              </a:rPr>
              <a:t>The content strateg</a:t>
            </a:r>
            <a:r>
              <a:rPr lang="en-GB" sz="2000" b="1">
                <a:cs typeface="Calibri Light"/>
              </a:rPr>
              <a:t>y will be reviewed by a Community of Practice</a:t>
            </a:r>
            <a:endParaRPr lang="en-GB" sz="2000" b="1">
              <a:latin typeface="+mn-lt"/>
              <a:ea typeface="Calibri Light" panose="020F0302020204030204"/>
              <a:cs typeface="Calibri Light" panose="020F0302020204030204"/>
            </a:endParaRPr>
          </a:p>
        </p:txBody>
      </p:sp>
      <p:sp>
        <p:nvSpPr>
          <p:cNvPr id="3" name="Content Placeholder 2">
            <a:extLst>
              <a:ext uri="{FF2B5EF4-FFF2-40B4-BE49-F238E27FC236}">
                <a16:creationId xmlns:a16="http://schemas.microsoft.com/office/drawing/2014/main" id="{E28CB673-7810-9C15-0C78-D9B750CE915B}"/>
              </a:ext>
            </a:extLst>
          </p:cNvPr>
          <p:cNvSpPr>
            <a:spLocks noGrp="1"/>
          </p:cNvSpPr>
          <p:nvPr>
            <p:ph idx="4294967295"/>
          </p:nvPr>
        </p:nvSpPr>
        <p:spPr>
          <a:xfrm>
            <a:off x="417748" y="3086333"/>
            <a:ext cx="10937875" cy="3502025"/>
          </a:xfrm>
        </p:spPr>
        <p:txBody>
          <a:bodyPr vert="horz" lIns="91440" tIns="45720" rIns="91440" bIns="45720" rtlCol="0" anchor="t">
            <a:normAutofit/>
          </a:bodyPr>
          <a:lstStyle/>
          <a:p>
            <a:pPr marL="0" indent="0">
              <a:buNone/>
            </a:pPr>
            <a:r>
              <a:rPr lang="en-GB" sz="1600" b="1">
                <a:latin typeface="Calibri"/>
                <a:ea typeface="Calibri"/>
                <a:cs typeface="Calibri"/>
              </a:rPr>
              <a:t>The role</a:t>
            </a:r>
          </a:p>
          <a:p>
            <a:pPr marL="0" indent="0">
              <a:buNone/>
            </a:pPr>
            <a:endParaRPr lang="en-GB" sz="1600" b="1">
              <a:latin typeface="Calibri Light"/>
              <a:cs typeface="Arial"/>
            </a:endParaRPr>
          </a:p>
          <a:p>
            <a:r>
              <a:rPr lang="en-GB" sz="1600">
                <a:latin typeface="Calibri Light"/>
                <a:ea typeface="Calibri Light"/>
                <a:cs typeface="Calibri Light"/>
              </a:rPr>
              <a:t>Inform and provide insight for the content strategy</a:t>
            </a:r>
            <a:endParaRPr lang="en-US" sz="1600">
              <a:latin typeface="Calibri Light"/>
              <a:ea typeface="Calibri Light"/>
              <a:cs typeface="Calibri Light"/>
            </a:endParaRPr>
          </a:p>
          <a:p>
            <a:r>
              <a:rPr lang="en-GB" sz="1600">
                <a:latin typeface="Calibri Light"/>
                <a:ea typeface="Calibri Light"/>
                <a:cs typeface="Arial"/>
              </a:rPr>
              <a:t>Feed into standards, processes (eg workflow, lifecycle), guidelines, measurement framework</a:t>
            </a:r>
          </a:p>
          <a:p>
            <a:r>
              <a:rPr lang="en-GB" sz="1600">
                <a:latin typeface="Calibri Light"/>
                <a:ea typeface="Calibri Light"/>
                <a:cs typeface="Arial"/>
              </a:rPr>
              <a:t>Implement the agreed standards, processes, guidelines, measures in your area </a:t>
            </a:r>
          </a:p>
          <a:p>
            <a:pPr>
              <a:lnSpc>
                <a:spcPct val="100000"/>
              </a:lnSpc>
            </a:pPr>
            <a:r>
              <a:rPr lang="en-GB" sz="1600">
                <a:latin typeface="Calibri Light"/>
                <a:ea typeface="Calibri Light"/>
                <a:cs typeface="Arial"/>
              </a:rPr>
              <a:t>Share learnings from our work with the group – successes and failures</a:t>
            </a:r>
          </a:p>
          <a:p>
            <a:pPr>
              <a:lnSpc>
                <a:spcPct val="100000"/>
              </a:lnSpc>
            </a:pPr>
            <a:r>
              <a:rPr lang="en-GB" sz="1600">
                <a:latin typeface="Calibri Light"/>
                <a:ea typeface="Calibri Light"/>
                <a:cs typeface="Arial"/>
              </a:rPr>
              <a:t>Conduct content crits to improve content standards organisation wide</a:t>
            </a:r>
          </a:p>
          <a:p>
            <a:pPr>
              <a:lnSpc>
                <a:spcPct val="100000"/>
              </a:lnSpc>
            </a:pPr>
            <a:r>
              <a:rPr lang="en-GB" sz="1600">
                <a:latin typeface="Calibri Light"/>
                <a:ea typeface="Calibri Light"/>
                <a:cs typeface="Arial"/>
              </a:rPr>
              <a:t>Learn together – undertake relevant training and development opportunities</a:t>
            </a:r>
          </a:p>
        </p:txBody>
      </p:sp>
      <p:sp>
        <p:nvSpPr>
          <p:cNvPr id="5" name="TextBox 4">
            <a:extLst>
              <a:ext uri="{FF2B5EF4-FFF2-40B4-BE49-F238E27FC236}">
                <a16:creationId xmlns:a16="http://schemas.microsoft.com/office/drawing/2014/main" id="{B1C7C5DE-F2E4-0C56-34B3-F50610371161}"/>
              </a:ext>
            </a:extLst>
          </p:cNvPr>
          <p:cNvSpPr txBox="1"/>
          <p:nvPr/>
        </p:nvSpPr>
        <p:spPr>
          <a:xfrm>
            <a:off x="417748" y="1369583"/>
            <a:ext cx="11357940" cy="15010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90000"/>
              </a:lnSpc>
              <a:spcBef>
                <a:spcPts val="1000"/>
              </a:spcBef>
            </a:pPr>
            <a:r>
              <a:rPr lang="en-GB" sz="1600">
                <a:solidFill>
                  <a:schemeClr val="tx1"/>
                </a:solidFill>
                <a:latin typeface="+mj-lt"/>
                <a:cs typeface="Calibri Light"/>
              </a:rPr>
              <a:t>To bring key Oxford content stakeholders together, to create consistency in standards and improve our digital experiences. </a:t>
            </a:r>
            <a:endParaRPr lang="en-US" sz="1600">
              <a:solidFill>
                <a:schemeClr val="tx1"/>
              </a:solidFill>
              <a:latin typeface="Calibri" panose="020F0502020204030204"/>
              <a:cs typeface="Calibri"/>
            </a:endParaRPr>
          </a:p>
          <a:p>
            <a:pPr algn="ctr">
              <a:lnSpc>
                <a:spcPct val="90000"/>
              </a:lnSpc>
              <a:spcBef>
                <a:spcPts val="1000"/>
              </a:spcBef>
            </a:pPr>
            <a:r>
              <a:rPr lang="en-GB" sz="1600">
                <a:solidFill>
                  <a:schemeClr val="tx1"/>
                </a:solidFill>
                <a:latin typeface="+mj-lt"/>
                <a:cs typeface="Calibri Light"/>
              </a:rPr>
              <a:t>To share knowledge, be supported and build professionalism in our content across Oxford University </a:t>
            </a:r>
            <a:endParaRPr lang="en-US" sz="1600">
              <a:solidFill>
                <a:schemeClr val="tx1"/>
              </a:solidFill>
              <a:cs typeface="Calibri"/>
            </a:endParaRPr>
          </a:p>
        </p:txBody>
      </p:sp>
    </p:spTree>
    <p:extLst>
      <p:ext uri="{BB962C8B-B14F-4D97-AF65-F5344CB8AC3E}">
        <p14:creationId xmlns:p14="http://schemas.microsoft.com/office/powerpoint/2010/main" val="852464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3EAAB-B0A5-860B-7450-446DABAA084F}"/>
              </a:ext>
            </a:extLst>
          </p:cNvPr>
          <p:cNvSpPr>
            <a:spLocks noGrp="1"/>
          </p:cNvSpPr>
          <p:nvPr>
            <p:ph type="title"/>
          </p:nvPr>
        </p:nvSpPr>
        <p:spPr>
          <a:xfrm>
            <a:off x="417748" y="574218"/>
            <a:ext cx="10160718" cy="321883"/>
          </a:xfrm>
        </p:spPr>
        <p:txBody>
          <a:bodyPr/>
          <a:lstStyle/>
          <a:p>
            <a:r>
              <a:rPr lang="en-US" sz="2000" b="1">
                <a:cs typeface="Poppins"/>
              </a:rPr>
              <a:t>The Engagement and Dissemination portfolio will own the content strategy</a:t>
            </a:r>
            <a:endParaRPr lang="en-US" sz="2000" b="1">
              <a:latin typeface="+mn-lt"/>
              <a:cs typeface="Poppins"/>
            </a:endParaRPr>
          </a:p>
        </p:txBody>
      </p:sp>
      <p:sp>
        <p:nvSpPr>
          <p:cNvPr id="3" name="Content Placeholder 2">
            <a:extLst>
              <a:ext uri="{FF2B5EF4-FFF2-40B4-BE49-F238E27FC236}">
                <a16:creationId xmlns:a16="http://schemas.microsoft.com/office/drawing/2014/main" id="{99755A44-1147-5712-B1ED-3DE029B94362}"/>
              </a:ext>
            </a:extLst>
          </p:cNvPr>
          <p:cNvSpPr>
            <a:spLocks noGrp="1"/>
          </p:cNvSpPr>
          <p:nvPr>
            <p:ph idx="4294967295"/>
          </p:nvPr>
        </p:nvSpPr>
        <p:spPr>
          <a:xfrm>
            <a:off x="417748" y="1571741"/>
            <a:ext cx="4516202" cy="4725987"/>
          </a:xfrm>
        </p:spPr>
        <p:txBody>
          <a:bodyPr vert="horz" lIns="91440" tIns="45720" rIns="91440" bIns="45720" rtlCol="0" anchor="t">
            <a:normAutofit/>
          </a:bodyPr>
          <a:lstStyle/>
          <a:p>
            <a:pPr marL="363220" indent="-363220">
              <a:buClr>
                <a:srgbClr val="5B9BD5"/>
              </a:buClr>
              <a:buFont typeface="Wingdings" pitchFamily="2" charset="2"/>
              <a:buChar char="ü"/>
            </a:pPr>
            <a:r>
              <a:rPr lang="en-US" sz="1600">
                <a:latin typeface="+mj-lt"/>
              </a:rPr>
              <a:t>Steering group oversees the digital transformation of internal and external communication and will be the ultimate owners of the content strategy</a:t>
            </a:r>
            <a:endParaRPr lang="en-US" sz="1600">
              <a:latin typeface="+mj-lt"/>
              <a:cs typeface="Calibri Light" panose="020F0302020204030204"/>
            </a:endParaRPr>
          </a:p>
          <a:p>
            <a:pPr marL="363220" indent="-363220">
              <a:buClr>
                <a:srgbClr val="5B9BD5"/>
              </a:buClr>
              <a:buFont typeface="Wingdings" pitchFamily="2" charset="2"/>
              <a:buChar char="ü"/>
            </a:pPr>
            <a:endParaRPr lang="en-US" sz="1600">
              <a:latin typeface="+mj-lt"/>
              <a:cs typeface="Calibri Light" panose="020F0302020204030204"/>
            </a:endParaRPr>
          </a:p>
          <a:p>
            <a:pPr marL="363220" indent="-363220">
              <a:buClr>
                <a:srgbClr val="5B9BD5"/>
              </a:buClr>
              <a:buFont typeface="Wingdings" pitchFamily="2" charset="2"/>
              <a:buChar char="ü"/>
            </a:pPr>
            <a:r>
              <a:rPr lang="en-US" sz="1600">
                <a:latin typeface="+mj-lt"/>
              </a:rPr>
              <a:t>A community of practice will be used to maintain the content strategy as the needs of users, creators and the university evolve</a:t>
            </a:r>
          </a:p>
        </p:txBody>
      </p:sp>
      <p:graphicFrame>
        <p:nvGraphicFramePr>
          <p:cNvPr id="26" name="Table 25">
            <a:extLst>
              <a:ext uri="{FF2B5EF4-FFF2-40B4-BE49-F238E27FC236}">
                <a16:creationId xmlns:a16="http://schemas.microsoft.com/office/drawing/2014/main" id="{9A99CD44-3CE7-E7E9-C94F-21FF2D652CDD}"/>
              </a:ext>
            </a:extLst>
          </p:cNvPr>
          <p:cNvGraphicFramePr>
            <a:graphicFrameLocks noGrp="1"/>
          </p:cNvGraphicFramePr>
          <p:nvPr>
            <p:extLst>
              <p:ext uri="{D42A27DB-BD31-4B8C-83A1-F6EECF244321}">
                <p14:modId xmlns:p14="http://schemas.microsoft.com/office/powerpoint/2010/main" val="1476420423"/>
              </p:ext>
            </p:extLst>
          </p:nvPr>
        </p:nvGraphicFramePr>
        <p:xfrm>
          <a:off x="5798635" y="1571741"/>
          <a:ext cx="5640978" cy="4379759"/>
        </p:xfrm>
        <a:graphic>
          <a:graphicData uri="http://schemas.openxmlformats.org/drawingml/2006/table">
            <a:tbl>
              <a:tblPr>
                <a:tableStyleId>{5C22544A-7EE6-4342-B048-85BDC9FD1C3A}</a:tableStyleId>
              </a:tblPr>
              <a:tblGrid>
                <a:gridCol w="790062">
                  <a:extLst>
                    <a:ext uri="{9D8B030D-6E8A-4147-A177-3AD203B41FA5}">
                      <a16:colId xmlns:a16="http://schemas.microsoft.com/office/drawing/2014/main" val="2629774716"/>
                    </a:ext>
                  </a:extLst>
                </a:gridCol>
                <a:gridCol w="1212729">
                  <a:extLst>
                    <a:ext uri="{9D8B030D-6E8A-4147-A177-3AD203B41FA5}">
                      <a16:colId xmlns:a16="http://schemas.microsoft.com/office/drawing/2014/main" val="2923331143"/>
                    </a:ext>
                  </a:extLst>
                </a:gridCol>
                <a:gridCol w="1212729">
                  <a:extLst>
                    <a:ext uri="{9D8B030D-6E8A-4147-A177-3AD203B41FA5}">
                      <a16:colId xmlns:a16="http://schemas.microsoft.com/office/drawing/2014/main" val="1249700852"/>
                    </a:ext>
                  </a:extLst>
                </a:gridCol>
                <a:gridCol w="1212729">
                  <a:extLst>
                    <a:ext uri="{9D8B030D-6E8A-4147-A177-3AD203B41FA5}">
                      <a16:colId xmlns:a16="http://schemas.microsoft.com/office/drawing/2014/main" val="4166026399"/>
                    </a:ext>
                  </a:extLst>
                </a:gridCol>
                <a:gridCol w="1212729">
                  <a:extLst>
                    <a:ext uri="{9D8B030D-6E8A-4147-A177-3AD203B41FA5}">
                      <a16:colId xmlns:a16="http://schemas.microsoft.com/office/drawing/2014/main" val="56490374"/>
                    </a:ext>
                  </a:extLst>
                </a:gridCol>
              </a:tblGrid>
              <a:tr h="13530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kern="1200">
                        <a:solidFill>
                          <a:schemeClr val="dk1"/>
                        </a:solidFill>
                        <a:latin typeface="+mj-lt"/>
                        <a:ea typeface="+mn-ea"/>
                        <a:cs typeface="+mn-cs"/>
                      </a:endParaRPr>
                    </a:p>
                  </a:txBody>
                  <a:tcPr vert="vert270" anchor="ctr">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no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a:solidFill>
                            <a:schemeClr val="tx1"/>
                          </a:solidFill>
                          <a:latin typeface="+mj-lt"/>
                          <a:ea typeface="+mn-ea"/>
                          <a:cs typeface="+mn-cs"/>
                        </a:rPr>
                        <a:t>Engagement and Dissemination portfolio committee</a:t>
                      </a:r>
                    </a:p>
                  </a:txBody>
                  <a:tcPr anchor="ct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93045966"/>
                  </a:ext>
                </a:extLst>
              </a:tr>
              <a:tr h="1014807">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bg1"/>
                          </a:solidFill>
                          <a:latin typeface="+mj-lt"/>
                          <a:ea typeface="+mn-ea"/>
                          <a:cs typeface="+mn-cs"/>
                        </a:rPr>
                        <a:t>Community of Practice</a:t>
                      </a:r>
                    </a:p>
                  </a:txBody>
                  <a:tcPr vert="vert27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B4268E"/>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a:solidFill>
                            <a:schemeClr val="bg1"/>
                          </a:solidFill>
                          <a:latin typeface="+mj-lt"/>
                          <a:ea typeface="+mn-ea"/>
                          <a:cs typeface="+mn-cs"/>
                        </a:rPr>
                        <a:t>Transforming Digital Communications Steering Group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bg1"/>
                          </a:solidFill>
                          <a:latin typeface="+mj-lt"/>
                          <a:ea typeface="+mn-ea"/>
                          <a:cs typeface="+mn-cs"/>
                        </a:rPr>
                        <a:t>Chair: David White</a:t>
                      </a:r>
                    </a:p>
                  </a:txBody>
                  <a:tcPr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1B437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51579894"/>
                  </a:ext>
                </a:extLst>
              </a:tr>
              <a:tr h="997068">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kern="1200">
                        <a:solidFill>
                          <a:schemeClr val="dk1"/>
                        </a:solidFill>
                        <a:latin typeface="+mn-lt"/>
                        <a:ea typeface="+mn-ea"/>
                        <a:cs typeface="+mn-cs"/>
                      </a:endParaRPr>
                    </a:p>
                  </a:txBody>
                  <a:tcPr vert="vert27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a:solidFill>
                            <a:schemeClr val="dk1"/>
                          </a:solidFill>
                          <a:latin typeface="+mj-lt"/>
                          <a:ea typeface="+mn-ea"/>
                          <a:cs typeface="+mn-cs"/>
                        </a:rPr>
                        <a:t>Web CMS Oversight Group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dk1"/>
                          </a:solidFill>
                          <a:latin typeface="+mj-lt"/>
                          <a:ea typeface="+mn-ea"/>
                          <a:cs typeface="+mn-cs"/>
                        </a:rPr>
                        <a:t>Chair: Liz McCarthy/</a:t>
                      </a:r>
                      <a:r>
                        <a:rPr lang="en-US" sz="1200" kern="1200">
                          <a:solidFill>
                            <a:schemeClr val="tx1"/>
                          </a:solidFill>
                          <a:latin typeface="+mj-lt"/>
                          <a:ea typeface="+mn-ea"/>
                          <a:cs typeface="+mn-cs"/>
                        </a:rPr>
                        <a:t>Shirin </a:t>
                      </a:r>
                      <a:r>
                        <a:rPr lang="en-US" sz="1200" kern="1200" err="1">
                          <a:solidFill>
                            <a:schemeClr val="tx1"/>
                          </a:solidFill>
                          <a:latin typeface="+mj-lt"/>
                          <a:ea typeface="+mn-ea"/>
                          <a:cs typeface="+mn-cs"/>
                        </a:rPr>
                        <a:t>Tahzib</a:t>
                      </a:r>
                      <a:endParaRPr lang="en-US" sz="1200" kern="1200">
                        <a:solidFill>
                          <a:schemeClr val="tx1"/>
                        </a:solidFill>
                        <a:latin typeface="+mj-lt"/>
                        <a:ea typeface="+mn-ea"/>
                        <a:cs typeface="+mn-cs"/>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a:solidFill>
                            <a:schemeClr val="dk1"/>
                          </a:solidFill>
                          <a:latin typeface="+mj-lt"/>
                          <a:ea typeface="+mn-ea"/>
                          <a:cs typeface="+mn-cs"/>
                        </a:rPr>
                        <a:t>Intranet Oversight Group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dk1"/>
                          </a:solidFill>
                          <a:latin typeface="+mj-lt"/>
                          <a:ea typeface="+mn-ea"/>
                          <a:cs typeface="+mn-cs"/>
                        </a:rPr>
                        <a:t>Chair: Dan Selinger</a:t>
                      </a:r>
                    </a:p>
                  </a:txBody>
                  <a:tcPr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hMerge="1">
                  <a:txBody>
                    <a:bodyPr/>
                    <a:lstStyle/>
                    <a:p>
                      <a:endParaRPr lang="en-US"/>
                    </a:p>
                  </a:txBody>
                  <a:tcPr/>
                </a:tc>
                <a:extLst>
                  <a:ext uri="{0D108BD9-81ED-4DB2-BD59-A6C34878D82A}">
                    <a16:rowId xmlns:a16="http://schemas.microsoft.com/office/drawing/2014/main" val="3840401819"/>
                  </a:ext>
                </a:extLst>
              </a:tr>
              <a:tr h="1014807">
                <a:tc vMerge="1">
                  <a:txBody>
                    <a:bodyPr/>
                    <a:lstStyle/>
                    <a:p>
                      <a:pPr algn="ctr"/>
                      <a:endParaRPr lang="en-US" sz="1600">
                        <a:latin typeface="+mj-lt"/>
                      </a:endParaRPr>
                    </a:p>
                  </a:txBody>
                  <a:tcPr vert="vert27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tcPr>
                </a:tc>
                <a:tc>
                  <a:txBody>
                    <a:bodyPr/>
                    <a:lstStyle/>
                    <a:p>
                      <a:pPr algn="ctr"/>
                      <a:r>
                        <a:rPr lang="en-US" sz="1400">
                          <a:latin typeface="+mj-lt"/>
                        </a:rPr>
                        <a:t>Web CMS Management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bg1">
                        <a:lumMod val="85000"/>
                      </a:schemeClr>
                    </a:solidFill>
                  </a:tcPr>
                </a:tc>
                <a:tc gridSpan="2">
                  <a:txBody>
                    <a:bodyPr/>
                    <a:lstStyle/>
                    <a:p>
                      <a:pPr algn="ctr"/>
                      <a:r>
                        <a:rPr lang="en-US" sz="1400" err="1">
                          <a:latin typeface="+mj-lt"/>
                        </a:rPr>
                        <a:t>WebCMS</a:t>
                      </a:r>
                      <a:r>
                        <a:rPr lang="en-US" sz="1400">
                          <a:latin typeface="+mj-lt"/>
                        </a:rPr>
                        <a:t> &amp; Intranet</a:t>
                      </a:r>
                    </a:p>
                    <a:p>
                      <a:pPr algn="ctr"/>
                      <a:r>
                        <a:rPr lang="en-US" sz="1400">
                          <a:latin typeface="+mj-lt"/>
                        </a:rPr>
                        <a:t>Co-ordination</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bg1">
                        <a:lumMod val="85000"/>
                      </a:schemeClr>
                    </a:solidFill>
                  </a:tcPr>
                </a:tc>
                <a:tc hMerge="1">
                  <a:txBody>
                    <a:bodyPr/>
                    <a:lstStyle/>
                    <a:p>
                      <a:endParaRPr lang="en-US"/>
                    </a:p>
                  </a:txBody>
                  <a:tcPr/>
                </a:tc>
                <a:tc>
                  <a:txBody>
                    <a:bodyPr/>
                    <a:lstStyle/>
                    <a:p>
                      <a:pPr algn="ctr"/>
                      <a:r>
                        <a:rPr lang="en-US" sz="1400">
                          <a:latin typeface="+mj-lt"/>
                        </a:rPr>
                        <a:t>Intranet Management</a:t>
                      </a:r>
                    </a:p>
                  </a:txBody>
                  <a:tcPr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300983651"/>
                  </a:ext>
                </a:extLst>
              </a:tr>
            </a:tbl>
          </a:graphicData>
        </a:graphic>
      </p:graphicFrame>
    </p:spTree>
    <p:extLst>
      <p:ext uri="{BB962C8B-B14F-4D97-AF65-F5344CB8AC3E}">
        <p14:creationId xmlns:p14="http://schemas.microsoft.com/office/powerpoint/2010/main" val="1201239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6A75BE-EA8E-B96E-BB66-7CAADF6C50DD}"/>
              </a:ext>
            </a:extLst>
          </p:cNvPr>
          <p:cNvSpPr>
            <a:spLocks noGrp="1"/>
          </p:cNvSpPr>
          <p:nvPr>
            <p:ph type="title"/>
          </p:nvPr>
        </p:nvSpPr>
        <p:spPr/>
        <p:txBody>
          <a:bodyPr/>
          <a:lstStyle/>
          <a:p>
            <a:r>
              <a:rPr lang="en-US" b="1"/>
              <a:t>Contents</a:t>
            </a:r>
          </a:p>
        </p:txBody>
      </p:sp>
      <p:graphicFrame>
        <p:nvGraphicFramePr>
          <p:cNvPr id="4" name="Table 3">
            <a:extLst>
              <a:ext uri="{FF2B5EF4-FFF2-40B4-BE49-F238E27FC236}">
                <a16:creationId xmlns:a16="http://schemas.microsoft.com/office/drawing/2014/main" id="{932E1AFF-D475-8A1E-EE4B-83235CB616D3}"/>
              </a:ext>
            </a:extLst>
          </p:cNvPr>
          <p:cNvGraphicFramePr>
            <a:graphicFrameLocks noGrp="1"/>
          </p:cNvGraphicFramePr>
          <p:nvPr>
            <p:extLst>
              <p:ext uri="{D42A27DB-BD31-4B8C-83A1-F6EECF244321}">
                <p14:modId xmlns:p14="http://schemas.microsoft.com/office/powerpoint/2010/main" val="408129301"/>
              </p:ext>
            </p:extLst>
          </p:nvPr>
        </p:nvGraphicFramePr>
        <p:xfrm>
          <a:off x="417748" y="1982982"/>
          <a:ext cx="8128000" cy="3600000"/>
        </p:xfrm>
        <a:graphic>
          <a:graphicData uri="http://schemas.openxmlformats.org/drawingml/2006/table">
            <a:tbl>
              <a:tblPr>
                <a:tableStyleId>{5C22544A-7EE6-4342-B048-85BDC9FD1C3A}</a:tableStyleId>
              </a:tblPr>
              <a:tblGrid>
                <a:gridCol w="6354011">
                  <a:extLst>
                    <a:ext uri="{9D8B030D-6E8A-4147-A177-3AD203B41FA5}">
                      <a16:colId xmlns:a16="http://schemas.microsoft.com/office/drawing/2014/main" val="2502894265"/>
                    </a:ext>
                  </a:extLst>
                </a:gridCol>
                <a:gridCol w="1773989">
                  <a:extLst>
                    <a:ext uri="{9D8B030D-6E8A-4147-A177-3AD203B41FA5}">
                      <a16:colId xmlns:a16="http://schemas.microsoft.com/office/drawing/2014/main" val="2896223569"/>
                    </a:ext>
                  </a:extLst>
                </a:gridCol>
              </a:tblGrid>
              <a:tr h="720000">
                <a:tc>
                  <a:txBody>
                    <a:bodyPr/>
                    <a:lstStyle/>
                    <a:p>
                      <a:pPr marL="285750" indent="-285750">
                        <a:lnSpc>
                          <a:spcPct val="200000"/>
                        </a:lnSpc>
                        <a:buClr>
                          <a:srgbClr val="5B9BD5"/>
                        </a:buClr>
                        <a:buFont typeface="Arial" panose="020B0604020202020204" pitchFamily="34" charset="0"/>
                        <a:buChar char="•"/>
                      </a:pPr>
                      <a:r>
                        <a:rPr lang="en-US" sz="1800" kern="1200" dirty="0">
                          <a:solidFill>
                            <a:schemeClr val="dk1"/>
                          </a:solidFill>
                          <a:latin typeface="+mj-lt"/>
                          <a:ea typeface="+mn-ea"/>
                          <a:cs typeface="+mn-cs"/>
                        </a:rPr>
                        <a:t>Why have a content strategy?</a:t>
                      </a:r>
                    </a:p>
                  </a:txBody>
                  <a:tcPr anchor="ctr">
                    <a:solidFill>
                      <a:schemeClr val="bg1"/>
                    </a:solidFill>
                  </a:tcPr>
                </a:tc>
                <a:tc>
                  <a:txBody>
                    <a:bodyPr/>
                    <a:lstStyle/>
                    <a:p>
                      <a:pPr>
                        <a:buClr>
                          <a:srgbClr val="5B9BD5"/>
                        </a:buClr>
                      </a:pPr>
                      <a:r>
                        <a:rPr lang="en-US" dirty="0">
                          <a:latin typeface="+mj-lt"/>
                        </a:rPr>
                        <a:t>3</a:t>
                      </a:r>
                    </a:p>
                  </a:txBody>
                  <a:tcPr anchor="ctr">
                    <a:solidFill>
                      <a:schemeClr val="bg1"/>
                    </a:solidFill>
                  </a:tcPr>
                </a:tc>
                <a:extLst>
                  <a:ext uri="{0D108BD9-81ED-4DB2-BD59-A6C34878D82A}">
                    <a16:rowId xmlns:a16="http://schemas.microsoft.com/office/drawing/2014/main" val="1162675643"/>
                  </a:ext>
                </a:extLst>
              </a:tr>
              <a:tr h="720000">
                <a:tc>
                  <a:txBody>
                    <a:bodyPr/>
                    <a:lstStyle/>
                    <a:p>
                      <a:pPr marL="285750" indent="-285750">
                        <a:lnSpc>
                          <a:spcPct val="200000"/>
                        </a:lnSpc>
                        <a:buClr>
                          <a:srgbClr val="5B9BD5"/>
                        </a:buClr>
                        <a:buFont typeface="Arial" panose="020B0604020202020204" pitchFamily="34" charset="0"/>
                        <a:buChar char="•"/>
                      </a:pPr>
                      <a:r>
                        <a:rPr lang="en-US" sz="1800" kern="1200" dirty="0">
                          <a:solidFill>
                            <a:schemeClr val="dk1"/>
                          </a:solidFill>
                          <a:latin typeface="+mj-lt"/>
                          <a:ea typeface="+mn-ea"/>
                          <a:cs typeface="+mn-cs"/>
                        </a:rPr>
                        <a:t>What’s our content vision?</a:t>
                      </a:r>
                    </a:p>
                  </a:txBody>
                  <a:tcPr anchor="ctr">
                    <a:solidFill>
                      <a:schemeClr val="bg1"/>
                    </a:solidFill>
                  </a:tcPr>
                </a:tc>
                <a:tc>
                  <a:txBody>
                    <a:bodyPr/>
                    <a:lstStyle/>
                    <a:p>
                      <a:pPr>
                        <a:buClr>
                          <a:srgbClr val="5B9BD5"/>
                        </a:buClr>
                      </a:pPr>
                      <a:r>
                        <a:rPr lang="en-US" dirty="0">
                          <a:latin typeface="+mj-lt"/>
                        </a:rPr>
                        <a:t>6</a:t>
                      </a:r>
                    </a:p>
                  </a:txBody>
                  <a:tcPr anchor="ctr">
                    <a:solidFill>
                      <a:schemeClr val="bg1"/>
                    </a:solidFill>
                  </a:tcPr>
                </a:tc>
                <a:extLst>
                  <a:ext uri="{0D108BD9-81ED-4DB2-BD59-A6C34878D82A}">
                    <a16:rowId xmlns:a16="http://schemas.microsoft.com/office/drawing/2014/main" val="2255870672"/>
                  </a:ext>
                </a:extLst>
              </a:tr>
              <a:tr h="720000">
                <a:tc>
                  <a:txBody>
                    <a:bodyPr/>
                    <a:lstStyle/>
                    <a:p>
                      <a:pPr marL="285750" indent="-285750">
                        <a:lnSpc>
                          <a:spcPct val="200000"/>
                        </a:lnSpc>
                        <a:buClr>
                          <a:srgbClr val="5B9BD5"/>
                        </a:buClr>
                        <a:buFont typeface="Arial" panose="020B0604020202020204" pitchFamily="34" charset="0"/>
                        <a:buChar char="•"/>
                      </a:pPr>
                      <a:r>
                        <a:rPr lang="en-US" sz="1800" kern="1200" dirty="0">
                          <a:solidFill>
                            <a:schemeClr val="dk1"/>
                          </a:solidFill>
                          <a:latin typeface="+mj-lt"/>
                          <a:ea typeface="+mn-ea"/>
                          <a:cs typeface="+mn-cs"/>
                        </a:rPr>
                        <a:t>Where and how we publish content at Oxford</a:t>
                      </a:r>
                    </a:p>
                  </a:txBody>
                  <a:tcPr anchor="ctr">
                    <a:solidFill>
                      <a:schemeClr val="bg1"/>
                    </a:solidFill>
                  </a:tcPr>
                </a:tc>
                <a:tc>
                  <a:txBody>
                    <a:bodyPr/>
                    <a:lstStyle/>
                    <a:p>
                      <a:pPr>
                        <a:buClr>
                          <a:srgbClr val="5B9BD5"/>
                        </a:buClr>
                      </a:pPr>
                      <a:r>
                        <a:rPr lang="en-US" dirty="0">
                          <a:latin typeface="+mj-lt"/>
                        </a:rPr>
                        <a:t>8</a:t>
                      </a:r>
                    </a:p>
                  </a:txBody>
                  <a:tcPr anchor="ctr">
                    <a:solidFill>
                      <a:schemeClr val="bg1"/>
                    </a:solidFill>
                  </a:tcPr>
                </a:tc>
                <a:extLst>
                  <a:ext uri="{0D108BD9-81ED-4DB2-BD59-A6C34878D82A}">
                    <a16:rowId xmlns:a16="http://schemas.microsoft.com/office/drawing/2014/main" val="2802932691"/>
                  </a:ext>
                </a:extLst>
              </a:tr>
              <a:tr h="720000">
                <a:tc>
                  <a:txBody>
                    <a:bodyPr/>
                    <a:lstStyle/>
                    <a:p>
                      <a:pPr marL="285750" indent="-285750">
                        <a:lnSpc>
                          <a:spcPct val="200000"/>
                        </a:lnSpc>
                        <a:buClr>
                          <a:srgbClr val="5B9BD5"/>
                        </a:buClr>
                        <a:buFont typeface="Arial" panose="020B0604020202020204" pitchFamily="34" charset="0"/>
                        <a:buChar char="•"/>
                      </a:pPr>
                      <a:r>
                        <a:rPr lang="en-US" sz="1800" kern="1200" dirty="0">
                          <a:solidFill>
                            <a:schemeClr val="dk1"/>
                          </a:solidFill>
                          <a:latin typeface="+mj-lt"/>
                          <a:ea typeface="+mn-ea"/>
                          <a:cs typeface="+mn-cs"/>
                        </a:rPr>
                        <a:t>Governance of this content strategy</a:t>
                      </a:r>
                    </a:p>
                  </a:txBody>
                  <a:tcPr anchor="ctr">
                    <a:solidFill>
                      <a:schemeClr val="bg1"/>
                    </a:solidFill>
                  </a:tcPr>
                </a:tc>
                <a:tc>
                  <a:txBody>
                    <a:bodyPr/>
                    <a:lstStyle/>
                    <a:p>
                      <a:pPr>
                        <a:buClr>
                          <a:srgbClr val="5B9BD5"/>
                        </a:buClr>
                      </a:pPr>
                      <a:r>
                        <a:rPr lang="en-US" dirty="0">
                          <a:latin typeface="+mj-lt"/>
                        </a:rPr>
                        <a:t>18</a:t>
                      </a:r>
                      <a:endParaRPr lang="en-US" dirty="0"/>
                    </a:p>
                  </a:txBody>
                  <a:tcPr anchor="ctr">
                    <a:solidFill>
                      <a:schemeClr val="bg1"/>
                    </a:solidFill>
                  </a:tcPr>
                </a:tc>
                <a:extLst>
                  <a:ext uri="{0D108BD9-81ED-4DB2-BD59-A6C34878D82A}">
                    <a16:rowId xmlns:a16="http://schemas.microsoft.com/office/drawing/2014/main" val="3288032645"/>
                  </a:ext>
                </a:extLst>
              </a:tr>
              <a:tr h="720000">
                <a:tc>
                  <a:txBody>
                    <a:bodyPr/>
                    <a:lstStyle/>
                    <a:p>
                      <a:pPr marL="285750" marR="0" lvl="0" indent="-285750" algn="l" defTabSz="914400" rtl="0" eaLnBrk="1" fontAlgn="auto" latinLnBrk="0" hangingPunct="1">
                        <a:lnSpc>
                          <a:spcPct val="100000"/>
                        </a:lnSpc>
                        <a:spcBef>
                          <a:spcPts val="0"/>
                        </a:spcBef>
                        <a:spcAft>
                          <a:spcPts val="0"/>
                        </a:spcAft>
                        <a:buClr>
                          <a:srgbClr val="5B9BD5"/>
                        </a:buClr>
                        <a:buSzTx/>
                        <a:buFont typeface="Arial" panose="020B0604020202020204" pitchFamily="34" charset="0"/>
                        <a:buChar char="•"/>
                        <a:tabLst/>
                        <a:defRPr/>
                      </a:pPr>
                      <a:r>
                        <a:rPr lang="en-US" sz="1800" kern="1200" dirty="0">
                          <a:solidFill>
                            <a:schemeClr val="dk1"/>
                          </a:solidFill>
                          <a:latin typeface="+mj-lt"/>
                          <a:ea typeface="+mn-ea"/>
                          <a:cs typeface="+mn-cs"/>
                        </a:rPr>
                        <a:t>Q&amp;A and more information</a:t>
                      </a:r>
                    </a:p>
                  </a:txBody>
                  <a:tcPr anchor="ctr">
                    <a:solidFill>
                      <a:schemeClr val="bg1"/>
                    </a:solidFill>
                  </a:tcPr>
                </a:tc>
                <a:tc>
                  <a:txBody>
                    <a:bodyPr/>
                    <a:lstStyle/>
                    <a:p>
                      <a:pPr>
                        <a:buClr>
                          <a:srgbClr val="5B9BD5"/>
                        </a:buClr>
                      </a:pPr>
                      <a:r>
                        <a:rPr lang="en-US" dirty="0">
                          <a:latin typeface="+mj-lt"/>
                        </a:rPr>
                        <a:t>19</a:t>
                      </a:r>
                    </a:p>
                  </a:txBody>
                  <a:tcPr anchor="ctr">
                    <a:solidFill>
                      <a:schemeClr val="bg1"/>
                    </a:solidFill>
                  </a:tcPr>
                </a:tc>
                <a:extLst>
                  <a:ext uri="{0D108BD9-81ED-4DB2-BD59-A6C34878D82A}">
                    <a16:rowId xmlns:a16="http://schemas.microsoft.com/office/drawing/2014/main" val="2483618607"/>
                  </a:ext>
                </a:extLst>
              </a:tr>
            </a:tbl>
          </a:graphicData>
        </a:graphic>
      </p:graphicFrame>
    </p:spTree>
    <p:extLst>
      <p:ext uri="{BB962C8B-B14F-4D97-AF65-F5344CB8AC3E}">
        <p14:creationId xmlns:p14="http://schemas.microsoft.com/office/powerpoint/2010/main" val="2468325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30678-7955-48C3-4D74-C95C437125C2}"/>
              </a:ext>
            </a:extLst>
          </p:cNvPr>
          <p:cNvSpPr>
            <a:spLocks noGrp="1"/>
          </p:cNvSpPr>
          <p:nvPr>
            <p:ph type="title"/>
          </p:nvPr>
        </p:nvSpPr>
        <p:spPr/>
        <p:txBody>
          <a:bodyPr/>
          <a:lstStyle/>
          <a:p>
            <a:r>
              <a:rPr lang="en-US" b="1"/>
              <a:t>Common questions and answers</a:t>
            </a:r>
          </a:p>
        </p:txBody>
      </p:sp>
      <p:grpSp>
        <p:nvGrpSpPr>
          <p:cNvPr id="4" name="Gráfico 4">
            <a:extLst>
              <a:ext uri="{FF2B5EF4-FFF2-40B4-BE49-F238E27FC236}">
                <a16:creationId xmlns:a16="http://schemas.microsoft.com/office/drawing/2014/main" id="{3CF13E8B-0B82-6563-429E-21123010282F}"/>
              </a:ext>
            </a:extLst>
          </p:cNvPr>
          <p:cNvGrpSpPr/>
          <p:nvPr/>
        </p:nvGrpSpPr>
        <p:grpSpPr>
          <a:xfrm>
            <a:off x="75710" y="1252475"/>
            <a:ext cx="3150502" cy="5357350"/>
            <a:chOff x="5729287" y="2820352"/>
            <a:chExt cx="1004887" cy="1708785"/>
          </a:xfrm>
        </p:grpSpPr>
        <p:sp>
          <p:nvSpPr>
            <p:cNvPr id="22" name="Forma libre 24">
              <a:extLst>
                <a:ext uri="{FF2B5EF4-FFF2-40B4-BE49-F238E27FC236}">
                  <a16:creationId xmlns:a16="http://schemas.microsoft.com/office/drawing/2014/main" id="{4F3345B8-2465-3AAD-A312-BB2E4707CE09}"/>
                </a:ext>
              </a:extLst>
            </p:cNvPr>
            <p:cNvSpPr/>
            <p:nvPr/>
          </p:nvSpPr>
          <p:spPr>
            <a:xfrm>
              <a:off x="5956934" y="4143375"/>
              <a:ext cx="381000" cy="385762"/>
            </a:xfrm>
            <a:custGeom>
              <a:avLst/>
              <a:gdLst>
                <a:gd name="connsiteX0" fmla="*/ 324803 w 381000"/>
                <a:gd name="connsiteY0" fmla="*/ 57150 h 385762"/>
                <a:gd name="connsiteX1" fmla="*/ 264795 w 381000"/>
                <a:gd name="connsiteY1" fmla="*/ 15240 h 385762"/>
                <a:gd name="connsiteX2" fmla="*/ 191453 w 381000"/>
                <a:gd name="connsiteY2" fmla="*/ 0 h 385762"/>
                <a:gd name="connsiteX3" fmla="*/ 115253 w 381000"/>
                <a:gd name="connsiteY3" fmla="*/ 15240 h 385762"/>
                <a:gd name="connsiteX4" fmla="*/ 54293 w 381000"/>
                <a:gd name="connsiteY4" fmla="*/ 57150 h 385762"/>
                <a:gd name="connsiteX5" fmla="*/ 14288 w 381000"/>
                <a:gd name="connsiteY5" fmla="*/ 118110 h 385762"/>
                <a:gd name="connsiteX6" fmla="*/ 0 w 381000"/>
                <a:gd name="connsiteY6" fmla="*/ 193357 h 385762"/>
                <a:gd name="connsiteX7" fmla="*/ 14288 w 381000"/>
                <a:gd name="connsiteY7" fmla="*/ 268605 h 385762"/>
                <a:gd name="connsiteX8" fmla="*/ 54293 w 381000"/>
                <a:gd name="connsiteY8" fmla="*/ 329565 h 385762"/>
                <a:gd name="connsiteX9" fmla="*/ 115253 w 381000"/>
                <a:gd name="connsiteY9" fmla="*/ 370522 h 385762"/>
                <a:gd name="connsiteX10" fmla="*/ 191453 w 381000"/>
                <a:gd name="connsiteY10" fmla="*/ 385763 h 385762"/>
                <a:gd name="connsiteX11" fmla="*/ 264795 w 381000"/>
                <a:gd name="connsiteY11" fmla="*/ 370522 h 385762"/>
                <a:gd name="connsiteX12" fmla="*/ 324803 w 381000"/>
                <a:gd name="connsiteY12" fmla="*/ 329565 h 385762"/>
                <a:gd name="connsiteX13" fmla="*/ 365760 w 381000"/>
                <a:gd name="connsiteY13" fmla="*/ 268605 h 385762"/>
                <a:gd name="connsiteX14" fmla="*/ 381000 w 381000"/>
                <a:gd name="connsiteY14" fmla="*/ 193357 h 385762"/>
                <a:gd name="connsiteX15" fmla="*/ 365760 w 381000"/>
                <a:gd name="connsiteY15" fmla="*/ 118110 h 385762"/>
                <a:gd name="connsiteX16" fmla="*/ 324803 w 381000"/>
                <a:gd name="connsiteY16" fmla="*/ 57150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1000" h="385762">
                  <a:moveTo>
                    <a:pt x="324803" y="57150"/>
                  </a:moveTo>
                  <a:cubicBezTo>
                    <a:pt x="307658" y="40005"/>
                    <a:pt x="287655" y="25718"/>
                    <a:pt x="264795" y="15240"/>
                  </a:cubicBezTo>
                  <a:cubicBezTo>
                    <a:pt x="241935" y="4763"/>
                    <a:pt x="217170" y="0"/>
                    <a:pt x="191453" y="0"/>
                  </a:cubicBezTo>
                  <a:cubicBezTo>
                    <a:pt x="163830" y="0"/>
                    <a:pt x="139065" y="4763"/>
                    <a:pt x="115253" y="15240"/>
                  </a:cubicBezTo>
                  <a:cubicBezTo>
                    <a:pt x="91440" y="25718"/>
                    <a:pt x="71438" y="39053"/>
                    <a:pt x="54293" y="57150"/>
                  </a:cubicBezTo>
                  <a:cubicBezTo>
                    <a:pt x="37147" y="74295"/>
                    <a:pt x="23813" y="95250"/>
                    <a:pt x="14288" y="118110"/>
                  </a:cubicBezTo>
                  <a:cubicBezTo>
                    <a:pt x="4763" y="141922"/>
                    <a:pt x="0" y="166688"/>
                    <a:pt x="0" y="193357"/>
                  </a:cubicBezTo>
                  <a:cubicBezTo>
                    <a:pt x="0" y="220028"/>
                    <a:pt x="4763" y="244793"/>
                    <a:pt x="14288" y="268605"/>
                  </a:cubicBezTo>
                  <a:cubicBezTo>
                    <a:pt x="23813" y="292418"/>
                    <a:pt x="37147" y="312420"/>
                    <a:pt x="54293" y="329565"/>
                  </a:cubicBezTo>
                  <a:cubicBezTo>
                    <a:pt x="71438" y="346710"/>
                    <a:pt x="91440" y="360045"/>
                    <a:pt x="115253" y="370522"/>
                  </a:cubicBezTo>
                  <a:cubicBezTo>
                    <a:pt x="139065" y="381000"/>
                    <a:pt x="163830" y="385763"/>
                    <a:pt x="191453" y="385763"/>
                  </a:cubicBezTo>
                  <a:cubicBezTo>
                    <a:pt x="217170" y="385763"/>
                    <a:pt x="241935" y="381000"/>
                    <a:pt x="264795" y="370522"/>
                  </a:cubicBezTo>
                  <a:cubicBezTo>
                    <a:pt x="287655" y="360045"/>
                    <a:pt x="307658" y="346710"/>
                    <a:pt x="324803" y="329565"/>
                  </a:cubicBezTo>
                  <a:cubicBezTo>
                    <a:pt x="341947" y="312420"/>
                    <a:pt x="355283" y="292418"/>
                    <a:pt x="365760" y="268605"/>
                  </a:cubicBezTo>
                  <a:cubicBezTo>
                    <a:pt x="376238" y="245745"/>
                    <a:pt x="381000" y="220028"/>
                    <a:pt x="381000" y="193357"/>
                  </a:cubicBezTo>
                  <a:cubicBezTo>
                    <a:pt x="381000" y="166688"/>
                    <a:pt x="376238" y="141922"/>
                    <a:pt x="365760" y="118110"/>
                  </a:cubicBezTo>
                  <a:cubicBezTo>
                    <a:pt x="356235" y="95250"/>
                    <a:pt x="341947" y="75247"/>
                    <a:pt x="324803" y="57150"/>
                  </a:cubicBezTo>
                  <a:close/>
                </a:path>
              </a:pathLst>
            </a:custGeom>
            <a:solidFill>
              <a:schemeClr val="bg1">
                <a:lumMod val="85000"/>
              </a:schemeClr>
            </a:solidFill>
            <a:ln w="9525" cap="flat">
              <a:noFill/>
              <a:prstDash val="solid"/>
              <a:miter/>
            </a:ln>
          </p:spPr>
          <p:txBody>
            <a:bodyPr rtlCol="0" anchor="ctr"/>
            <a:lstStyle/>
            <a:p>
              <a:endParaRPr lang="es-MX">
                <a:latin typeface="+mj-lt"/>
              </a:endParaRPr>
            </a:p>
          </p:txBody>
        </p:sp>
        <p:sp>
          <p:nvSpPr>
            <p:cNvPr id="23" name="Forma libre 34">
              <a:extLst>
                <a:ext uri="{FF2B5EF4-FFF2-40B4-BE49-F238E27FC236}">
                  <a16:creationId xmlns:a16="http://schemas.microsoft.com/office/drawing/2014/main" id="{2F61F4F9-42A1-CCF7-DE03-DDD02A621944}"/>
                </a:ext>
              </a:extLst>
            </p:cNvPr>
            <p:cNvSpPr/>
            <p:nvPr/>
          </p:nvSpPr>
          <p:spPr>
            <a:xfrm>
              <a:off x="5752147" y="2820352"/>
              <a:ext cx="960120" cy="311467"/>
            </a:xfrm>
            <a:custGeom>
              <a:avLst/>
              <a:gdLst>
                <a:gd name="connsiteX0" fmla="*/ 838200 w 960120"/>
                <a:gd name="connsiteY0" fmla="*/ 120015 h 311467"/>
                <a:gd name="connsiteX1" fmla="*/ 682943 w 960120"/>
                <a:gd name="connsiteY1" fmla="*/ 30480 h 311467"/>
                <a:gd name="connsiteX2" fmla="*/ 491490 w 960120"/>
                <a:gd name="connsiteY2" fmla="*/ 0 h 311467"/>
                <a:gd name="connsiteX3" fmla="*/ 288608 w 960120"/>
                <a:gd name="connsiteY3" fmla="*/ 28575 h 311467"/>
                <a:gd name="connsiteX4" fmla="*/ 126683 w 960120"/>
                <a:gd name="connsiteY4" fmla="*/ 115252 h 311467"/>
                <a:gd name="connsiteX5" fmla="*/ 19050 w 960120"/>
                <a:gd name="connsiteY5" fmla="*/ 260985 h 311467"/>
                <a:gd name="connsiteX6" fmla="*/ 0 w 960120"/>
                <a:gd name="connsiteY6" fmla="*/ 311467 h 311467"/>
                <a:gd name="connsiteX7" fmla="*/ 960120 w 960120"/>
                <a:gd name="connsiteY7" fmla="*/ 311467 h 311467"/>
                <a:gd name="connsiteX8" fmla="*/ 942975 w 960120"/>
                <a:gd name="connsiteY8" fmla="*/ 264795 h 311467"/>
                <a:gd name="connsiteX9" fmla="*/ 838200 w 960120"/>
                <a:gd name="connsiteY9" fmla="*/ 120015 h 311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0120" h="311467">
                  <a:moveTo>
                    <a:pt x="838200" y="120015"/>
                  </a:moveTo>
                  <a:cubicBezTo>
                    <a:pt x="794385" y="80963"/>
                    <a:pt x="741997" y="50482"/>
                    <a:pt x="682943" y="30480"/>
                  </a:cubicBezTo>
                  <a:cubicBezTo>
                    <a:pt x="622935" y="10477"/>
                    <a:pt x="559118" y="0"/>
                    <a:pt x="491490" y="0"/>
                  </a:cubicBezTo>
                  <a:cubicBezTo>
                    <a:pt x="418147" y="0"/>
                    <a:pt x="350520" y="9525"/>
                    <a:pt x="288608" y="28575"/>
                  </a:cubicBezTo>
                  <a:cubicBezTo>
                    <a:pt x="226695" y="47625"/>
                    <a:pt x="172403" y="76200"/>
                    <a:pt x="126683" y="115252"/>
                  </a:cubicBezTo>
                  <a:cubicBezTo>
                    <a:pt x="80963" y="154305"/>
                    <a:pt x="44768" y="202882"/>
                    <a:pt x="19050" y="260985"/>
                  </a:cubicBezTo>
                  <a:cubicBezTo>
                    <a:pt x="11430" y="277178"/>
                    <a:pt x="5715" y="294322"/>
                    <a:pt x="0" y="311467"/>
                  </a:cubicBezTo>
                  <a:lnTo>
                    <a:pt x="960120" y="311467"/>
                  </a:lnTo>
                  <a:cubicBezTo>
                    <a:pt x="955358" y="295275"/>
                    <a:pt x="949643" y="280035"/>
                    <a:pt x="942975" y="264795"/>
                  </a:cubicBezTo>
                  <a:cubicBezTo>
                    <a:pt x="917258" y="208597"/>
                    <a:pt x="882968" y="160020"/>
                    <a:pt x="838200" y="120015"/>
                  </a:cubicBezTo>
                  <a:close/>
                </a:path>
              </a:pathLst>
            </a:custGeom>
            <a:solidFill>
              <a:srgbClr val="B4268E"/>
            </a:solidFill>
            <a:ln w="38100" cap="flat">
              <a:solidFill>
                <a:srgbClr val="FFFFFF"/>
              </a:solidFill>
              <a:prstDash val="solid"/>
              <a:miter/>
            </a:ln>
          </p:spPr>
          <p:txBody>
            <a:bodyPr rtlCol="0" anchor="ctr"/>
            <a:lstStyle/>
            <a:p>
              <a:endParaRPr lang="es-MX">
                <a:latin typeface="+mj-lt"/>
              </a:endParaRPr>
            </a:p>
          </p:txBody>
        </p:sp>
        <p:sp>
          <p:nvSpPr>
            <p:cNvPr id="24" name="Forma libre 41">
              <a:extLst>
                <a:ext uri="{FF2B5EF4-FFF2-40B4-BE49-F238E27FC236}">
                  <a16:creationId xmlns:a16="http://schemas.microsoft.com/office/drawing/2014/main" id="{875877F5-E0FD-B6FC-F01A-17E758CAA159}"/>
                </a:ext>
              </a:extLst>
            </p:cNvPr>
            <p:cNvSpPr/>
            <p:nvPr/>
          </p:nvSpPr>
          <p:spPr>
            <a:xfrm>
              <a:off x="5729287" y="3133725"/>
              <a:ext cx="1004887" cy="311467"/>
            </a:xfrm>
            <a:custGeom>
              <a:avLst/>
              <a:gdLst>
                <a:gd name="connsiteX0" fmla="*/ 0 w 1004887"/>
                <a:gd name="connsiteY0" fmla="*/ 155257 h 311467"/>
                <a:gd name="connsiteX1" fmla="*/ 342900 w 1004887"/>
                <a:gd name="connsiteY1" fmla="*/ 188595 h 311467"/>
                <a:gd name="connsiteX2" fmla="*/ 355282 w 1004887"/>
                <a:gd name="connsiteY2" fmla="*/ 97155 h 311467"/>
                <a:gd name="connsiteX3" fmla="*/ 389572 w 1004887"/>
                <a:gd name="connsiteY3" fmla="*/ 40957 h 311467"/>
                <a:gd name="connsiteX4" fmla="*/ 440055 w 1004887"/>
                <a:gd name="connsiteY4" fmla="*/ 13335 h 311467"/>
                <a:gd name="connsiteX5" fmla="*/ 501968 w 1004887"/>
                <a:gd name="connsiteY5" fmla="*/ 5715 h 311467"/>
                <a:gd name="connsiteX6" fmla="*/ 587693 w 1004887"/>
                <a:gd name="connsiteY6" fmla="*/ 45720 h 311467"/>
                <a:gd name="connsiteX7" fmla="*/ 619125 w 1004887"/>
                <a:gd name="connsiteY7" fmla="*/ 149543 h 311467"/>
                <a:gd name="connsiteX8" fmla="*/ 611505 w 1004887"/>
                <a:gd name="connsiteY8" fmla="*/ 229553 h 311467"/>
                <a:gd name="connsiteX9" fmla="*/ 585788 w 1004887"/>
                <a:gd name="connsiteY9" fmla="*/ 298132 h 311467"/>
                <a:gd name="connsiteX10" fmla="*/ 577215 w 1004887"/>
                <a:gd name="connsiteY10" fmla="*/ 311468 h 311467"/>
                <a:gd name="connsiteX11" fmla="*/ 976313 w 1004887"/>
                <a:gd name="connsiteY11" fmla="*/ 311468 h 311467"/>
                <a:gd name="connsiteX12" fmla="*/ 1004888 w 1004887"/>
                <a:gd name="connsiteY12" fmla="*/ 151447 h 311467"/>
                <a:gd name="connsiteX13" fmla="*/ 983932 w 1004887"/>
                <a:gd name="connsiteY13" fmla="*/ 0 h 311467"/>
                <a:gd name="connsiteX14" fmla="*/ 22860 w 1004887"/>
                <a:gd name="connsiteY14" fmla="*/ 0 h 311467"/>
                <a:gd name="connsiteX15" fmla="*/ 0 w 1004887"/>
                <a:gd name="connsiteY15" fmla="*/ 155257 h 311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4887" h="311467">
                  <a:moveTo>
                    <a:pt x="0" y="155257"/>
                  </a:moveTo>
                  <a:lnTo>
                    <a:pt x="342900" y="188595"/>
                  </a:lnTo>
                  <a:cubicBezTo>
                    <a:pt x="342900" y="151447"/>
                    <a:pt x="346710" y="120968"/>
                    <a:pt x="355282" y="97155"/>
                  </a:cubicBezTo>
                  <a:cubicBezTo>
                    <a:pt x="363855" y="73343"/>
                    <a:pt x="375285" y="55245"/>
                    <a:pt x="389572" y="40957"/>
                  </a:cubicBezTo>
                  <a:cubicBezTo>
                    <a:pt x="403860" y="27622"/>
                    <a:pt x="421005" y="18097"/>
                    <a:pt x="440055" y="13335"/>
                  </a:cubicBezTo>
                  <a:cubicBezTo>
                    <a:pt x="459105" y="8572"/>
                    <a:pt x="480060" y="5715"/>
                    <a:pt x="501968" y="5715"/>
                  </a:cubicBezTo>
                  <a:cubicBezTo>
                    <a:pt x="538163" y="5715"/>
                    <a:pt x="566738" y="19050"/>
                    <a:pt x="587693" y="45720"/>
                  </a:cubicBezTo>
                  <a:cubicBezTo>
                    <a:pt x="608647" y="72390"/>
                    <a:pt x="619125" y="106680"/>
                    <a:pt x="619125" y="149543"/>
                  </a:cubicBezTo>
                  <a:cubicBezTo>
                    <a:pt x="619125" y="179070"/>
                    <a:pt x="616268" y="205740"/>
                    <a:pt x="611505" y="229553"/>
                  </a:cubicBezTo>
                  <a:cubicBezTo>
                    <a:pt x="606743" y="253365"/>
                    <a:pt x="598170" y="276225"/>
                    <a:pt x="585788" y="298132"/>
                  </a:cubicBezTo>
                  <a:cubicBezTo>
                    <a:pt x="582930" y="302895"/>
                    <a:pt x="580072" y="307657"/>
                    <a:pt x="577215" y="311468"/>
                  </a:cubicBezTo>
                  <a:lnTo>
                    <a:pt x="976313" y="311468"/>
                  </a:lnTo>
                  <a:cubicBezTo>
                    <a:pt x="995363" y="261938"/>
                    <a:pt x="1004888" y="207645"/>
                    <a:pt x="1004888" y="151447"/>
                  </a:cubicBezTo>
                  <a:cubicBezTo>
                    <a:pt x="1004888" y="96203"/>
                    <a:pt x="998220" y="45720"/>
                    <a:pt x="983932" y="0"/>
                  </a:cubicBezTo>
                  <a:lnTo>
                    <a:pt x="22860" y="0"/>
                  </a:lnTo>
                  <a:cubicBezTo>
                    <a:pt x="8572" y="45720"/>
                    <a:pt x="953" y="97155"/>
                    <a:pt x="0" y="155257"/>
                  </a:cubicBezTo>
                  <a:close/>
                </a:path>
              </a:pathLst>
            </a:custGeom>
            <a:solidFill>
              <a:srgbClr val="5B9BD5"/>
            </a:solidFill>
            <a:ln w="38100" cap="flat">
              <a:solidFill>
                <a:srgbClr val="FFFFFF"/>
              </a:solidFill>
              <a:prstDash val="solid"/>
              <a:miter/>
            </a:ln>
          </p:spPr>
          <p:txBody>
            <a:bodyPr rtlCol="0" anchor="ctr"/>
            <a:lstStyle/>
            <a:p>
              <a:endParaRPr lang="es-MX">
                <a:latin typeface="+mj-lt"/>
              </a:endParaRPr>
            </a:p>
          </p:txBody>
        </p:sp>
        <p:sp>
          <p:nvSpPr>
            <p:cNvPr id="25" name="Forma libre 42">
              <a:extLst>
                <a:ext uri="{FF2B5EF4-FFF2-40B4-BE49-F238E27FC236}">
                  <a16:creationId xmlns:a16="http://schemas.microsoft.com/office/drawing/2014/main" id="{FB779921-071D-A45C-C90A-12D6C46B8AEB}"/>
                </a:ext>
              </a:extLst>
            </p:cNvPr>
            <p:cNvSpPr/>
            <p:nvPr/>
          </p:nvSpPr>
          <p:spPr>
            <a:xfrm>
              <a:off x="6013132" y="3445192"/>
              <a:ext cx="690562" cy="312419"/>
            </a:xfrm>
            <a:custGeom>
              <a:avLst/>
              <a:gdLst>
                <a:gd name="connsiteX0" fmla="*/ 250508 w 690562"/>
                <a:gd name="connsiteY0" fmla="*/ 53340 h 312419"/>
                <a:gd name="connsiteX1" fmla="*/ 168593 w 690562"/>
                <a:gd name="connsiteY1" fmla="*/ 128588 h 312419"/>
                <a:gd name="connsiteX2" fmla="*/ 89535 w 690562"/>
                <a:gd name="connsiteY2" fmla="*/ 189547 h 312419"/>
                <a:gd name="connsiteX3" fmla="*/ 35243 w 690562"/>
                <a:gd name="connsiteY3" fmla="*/ 248602 h 312419"/>
                <a:gd name="connsiteX4" fmla="*/ 0 w 690562"/>
                <a:gd name="connsiteY4" fmla="*/ 312420 h 312419"/>
                <a:gd name="connsiteX5" fmla="*/ 411480 w 690562"/>
                <a:gd name="connsiteY5" fmla="*/ 312420 h 312419"/>
                <a:gd name="connsiteX6" fmla="*/ 500063 w 690562"/>
                <a:gd name="connsiteY6" fmla="*/ 240982 h 312419"/>
                <a:gd name="connsiteX7" fmla="*/ 664845 w 690562"/>
                <a:gd name="connsiteY7" fmla="*/ 55245 h 312419"/>
                <a:gd name="connsiteX8" fmla="*/ 690563 w 690562"/>
                <a:gd name="connsiteY8" fmla="*/ 0 h 312419"/>
                <a:gd name="connsiteX9" fmla="*/ 292418 w 690562"/>
                <a:gd name="connsiteY9" fmla="*/ 0 h 312419"/>
                <a:gd name="connsiteX10" fmla="*/ 250508 w 690562"/>
                <a:gd name="connsiteY10" fmla="*/ 53340 h 31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0562" h="312419">
                  <a:moveTo>
                    <a:pt x="250508" y="53340"/>
                  </a:moveTo>
                  <a:cubicBezTo>
                    <a:pt x="228600" y="76200"/>
                    <a:pt x="201930" y="100965"/>
                    <a:pt x="168593" y="128588"/>
                  </a:cubicBezTo>
                  <a:cubicBezTo>
                    <a:pt x="138113" y="150495"/>
                    <a:pt x="111443" y="170497"/>
                    <a:pt x="89535" y="189547"/>
                  </a:cubicBezTo>
                  <a:cubicBezTo>
                    <a:pt x="67628" y="208597"/>
                    <a:pt x="49530" y="228600"/>
                    <a:pt x="35243" y="248602"/>
                  </a:cubicBezTo>
                  <a:cubicBezTo>
                    <a:pt x="20955" y="268605"/>
                    <a:pt x="9525" y="289560"/>
                    <a:pt x="0" y="312420"/>
                  </a:cubicBezTo>
                  <a:lnTo>
                    <a:pt x="411480" y="312420"/>
                  </a:lnTo>
                  <a:cubicBezTo>
                    <a:pt x="435293" y="290513"/>
                    <a:pt x="464820" y="266700"/>
                    <a:pt x="500063" y="240982"/>
                  </a:cubicBezTo>
                  <a:cubicBezTo>
                    <a:pt x="574358" y="182880"/>
                    <a:pt x="628650" y="120967"/>
                    <a:pt x="664845" y="55245"/>
                  </a:cubicBezTo>
                  <a:cubicBezTo>
                    <a:pt x="674370" y="37147"/>
                    <a:pt x="682943" y="19050"/>
                    <a:pt x="690563" y="0"/>
                  </a:cubicBezTo>
                  <a:lnTo>
                    <a:pt x="292418" y="0"/>
                  </a:lnTo>
                  <a:cubicBezTo>
                    <a:pt x="281940" y="17145"/>
                    <a:pt x="267653" y="35242"/>
                    <a:pt x="250508" y="53340"/>
                  </a:cubicBezTo>
                  <a:close/>
                </a:path>
              </a:pathLst>
            </a:custGeom>
            <a:solidFill>
              <a:srgbClr val="1B4377"/>
            </a:solidFill>
            <a:ln w="38100" cap="flat">
              <a:solidFill>
                <a:srgbClr val="FFFFFF"/>
              </a:solidFill>
              <a:prstDash val="solid"/>
              <a:miter/>
            </a:ln>
          </p:spPr>
          <p:txBody>
            <a:bodyPr rtlCol="0" anchor="ctr"/>
            <a:lstStyle/>
            <a:p>
              <a:endParaRPr lang="es-MX">
                <a:latin typeface="+mj-lt"/>
              </a:endParaRPr>
            </a:p>
          </p:txBody>
        </p:sp>
        <p:sp>
          <p:nvSpPr>
            <p:cNvPr id="26" name="Forma libre 43">
              <a:extLst>
                <a:ext uri="{FF2B5EF4-FFF2-40B4-BE49-F238E27FC236}">
                  <a16:creationId xmlns:a16="http://schemas.microsoft.com/office/drawing/2014/main" id="{63E113DB-D5B2-AA71-1788-3220CFC821C7}"/>
                </a:ext>
              </a:extLst>
            </p:cNvPr>
            <p:cNvSpPr/>
            <p:nvPr/>
          </p:nvSpPr>
          <p:spPr>
            <a:xfrm>
              <a:off x="5981700" y="3756659"/>
              <a:ext cx="443865" cy="311467"/>
            </a:xfrm>
            <a:custGeom>
              <a:avLst/>
              <a:gdLst>
                <a:gd name="connsiteX0" fmla="*/ 31432 w 443865"/>
                <a:gd name="connsiteY0" fmla="*/ 953 h 311467"/>
                <a:gd name="connsiteX1" fmla="*/ 11430 w 443865"/>
                <a:gd name="connsiteY1" fmla="*/ 80963 h 311467"/>
                <a:gd name="connsiteX2" fmla="*/ 1905 w 443865"/>
                <a:gd name="connsiteY2" fmla="*/ 182880 h 311467"/>
                <a:gd name="connsiteX3" fmla="*/ 0 w 443865"/>
                <a:gd name="connsiteY3" fmla="*/ 311468 h 311467"/>
                <a:gd name="connsiteX4" fmla="*/ 337185 w 443865"/>
                <a:gd name="connsiteY4" fmla="*/ 311468 h 311467"/>
                <a:gd name="connsiteX5" fmla="*/ 346710 w 443865"/>
                <a:gd name="connsiteY5" fmla="*/ 180022 h 311467"/>
                <a:gd name="connsiteX6" fmla="*/ 378143 w 443865"/>
                <a:gd name="connsiteY6" fmla="*/ 82868 h 311467"/>
                <a:gd name="connsiteX7" fmla="*/ 438150 w 443865"/>
                <a:gd name="connsiteY7" fmla="*/ 5715 h 311467"/>
                <a:gd name="connsiteX8" fmla="*/ 443865 w 443865"/>
                <a:gd name="connsiteY8" fmla="*/ 0 h 311467"/>
                <a:gd name="connsiteX9" fmla="*/ 32385 w 443865"/>
                <a:gd name="connsiteY9" fmla="*/ 0 h 311467"/>
                <a:gd name="connsiteX10" fmla="*/ 31432 w 443865"/>
                <a:gd name="connsiteY10" fmla="*/ 953 h 311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3865" h="311467">
                  <a:moveTo>
                    <a:pt x="31432" y="953"/>
                  </a:moveTo>
                  <a:cubicBezTo>
                    <a:pt x="22860" y="24765"/>
                    <a:pt x="15240" y="50483"/>
                    <a:pt x="11430" y="80963"/>
                  </a:cubicBezTo>
                  <a:cubicBezTo>
                    <a:pt x="6668" y="110490"/>
                    <a:pt x="3810" y="144780"/>
                    <a:pt x="1905" y="182880"/>
                  </a:cubicBezTo>
                  <a:cubicBezTo>
                    <a:pt x="953" y="220028"/>
                    <a:pt x="0" y="262890"/>
                    <a:pt x="0" y="311468"/>
                  </a:cubicBezTo>
                  <a:lnTo>
                    <a:pt x="337185" y="311468"/>
                  </a:lnTo>
                  <a:cubicBezTo>
                    <a:pt x="337185" y="259080"/>
                    <a:pt x="340043" y="215265"/>
                    <a:pt x="346710" y="180022"/>
                  </a:cubicBezTo>
                  <a:cubicBezTo>
                    <a:pt x="352425" y="143828"/>
                    <a:pt x="363855" y="111443"/>
                    <a:pt x="378143" y="82868"/>
                  </a:cubicBezTo>
                  <a:cubicBezTo>
                    <a:pt x="393382" y="55245"/>
                    <a:pt x="413385" y="28575"/>
                    <a:pt x="438150" y="5715"/>
                  </a:cubicBezTo>
                  <a:cubicBezTo>
                    <a:pt x="440055" y="3810"/>
                    <a:pt x="441960" y="1905"/>
                    <a:pt x="443865" y="0"/>
                  </a:cubicBezTo>
                  <a:lnTo>
                    <a:pt x="32385" y="0"/>
                  </a:lnTo>
                  <a:cubicBezTo>
                    <a:pt x="31432" y="0"/>
                    <a:pt x="31432" y="953"/>
                    <a:pt x="31432" y="953"/>
                  </a:cubicBezTo>
                  <a:close/>
                </a:path>
              </a:pathLst>
            </a:custGeom>
            <a:solidFill>
              <a:srgbClr val="87B2B2"/>
            </a:solidFill>
            <a:ln w="38100" cap="flat">
              <a:solidFill>
                <a:srgbClr val="FFFFFF"/>
              </a:solidFill>
              <a:prstDash val="solid"/>
              <a:miter/>
            </a:ln>
          </p:spPr>
          <p:txBody>
            <a:bodyPr rtlCol="0" anchor="ctr"/>
            <a:lstStyle/>
            <a:p>
              <a:endParaRPr lang="es-MX">
                <a:latin typeface="+mj-lt"/>
              </a:endParaRPr>
            </a:p>
          </p:txBody>
        </p:sp>
      </p:grpSp>
      <p:grpSp>
        <p:nvGrpSpPr>
          <p:cNvPr id="40" name="Group 39">
            <a:extLst>
              <a:ext uri="{FF2B5EF4-FFF2-40B4-BE49-F238E27FC236}">
                <a16:creationId xmlns:a16="http://schemas.microsoft.com/office/drawing/2014/main" id="{4BFEE43C-63A7-BE80-C1F2-1E88F121637A}"/>
              </a:ext>
            </a:extLst>
          </p:cNvPr>
          <p:cNvGrpSpPr/>
          <p:nvPr/>
        </p:nvGrpSpPr>
        <p:grpSpPr>
          <a:xfrm>
            <a:off x="3324757" y="1244453"/>
            <a:ext cx="7420937" cy="889571"/>
            <a:chOff x="5475822" y="4867698"/>
            <a:chExt cx="5125306" cy="889571"/>
          </a:xfrm>
        </p:grpSpPr>
        <p:sp>
          <p:nvSpPr>
            <p:cNvPr id="33" name="TextBox 46">
              <a:extLst>
                <a:ext uri="{FF2B5EF4-FFF2-40B4-BE49-F238E27FC236}">
                  <a16:creationId xmlns:a16="http://schemas.microsoft.com/office/drawing/2014/main" id="{8FB9F789-C8B9-E229-3660-E2A6D0E36E32}"/>
                </a:ext>
              </a:extLst>
            </p:cNvPr>
            <p:cNvSpPr txBox="1"/>
            <p:nvPr/>
          </p:nvSpPr>
          <p:spPr>
            <a:xfrm>
              <a:off x="5475822" y="5110938"/>
              <a:ext cx="5125306" cy="646331"/>
            </a:xfrm>
            <a:prstGeom prst="rect">
              <a:avLst/>
            </a:prstGeom>
            <a:noFill/>
          </p:spPr>
          <p:txBody>
            <a:bodyPr wrap="square" lIns="91440" tIns="45720" rIns="91440" bIns="45720" rtlCol="0" anchor="t">
              <a:spAutoFit/>
            </a:bodyPr>
            <a:lstStyle/>
            <a:p>
              <a:r>
                <a:rPr lang="es-MX" sz="1200" err="1">
                  <a:solidFill>
                    <a:schemeClr val="tx2"/>
                  </a:solidFill>
                  <a:latin typeface="+mj-lt"/>
                  <a:cs typeface="Poppins ExtraLight"/>
                </a:rPr>
                <a:t>We</a:t>
              </a:r>
              <a:r>
                <a:rPr lang="es-MX" sz="1200">
                  <a:solidFill>
                    <a:schemeClr val="tx2"/>
                  </a:solidFill>
                  <a:latin typeface="+mj-lt"/>
                  <a:cs typeface="Poppins ExtraLight"/>
                </a:rPr>
                <a:t> </a:t>
              </a:r>
              <a:r>
                <a:rPr lang="es-MX" sz="1200" err="1">
                  <a:solidFill>
                    <a:schemeClr val="tx2"/>
                  </a:solidFill>
                  <a:latin typeface="+mj-lt"/>
                  <a:cs typeface="Poppins ExtraLight"/>
                </a:rPr>
                <a:t>anticipate</a:t>
              </a:r>
              <a:r>
                <a:rPr lang="es-MX" sz="1200">
                  <a:solidFill>
                    <a:schemeClr val="tx2"/>
                  </a:solidFill>
                  <a:latin typeface="+mj-lt"/>
                  <a:cs typeface="Poppins ExtraLight"/>
                </a:rPr>
                <a:t> </a:t>
              </a:r>
              <a:r>
                <a:rPr lang="es-MX" sz="1200" err="1">
                  <a:solidFill>
                    <a:schemeClr val="tx2"/>
                  </a:solidFill>
                  <a:latin typeface="+mj-lt"/>
                  <a:cs typeface="Poppins ExtraLight"/>
                </a:rPr>
                <a:t>there</a:t>
              </a:r>
              <a:r>
                <a:rPr lang="es-MX" sz="1200">
                  <a:solidFill>
                    <a:schemeClr val="tx2"/>
                  </a:solidFill>
                  <a:latin typeface="+mj-lt"/>
                  <a:cs typeface="Poppins ExtraLight"/>
                </a:rPr>
                <a:t> </a:t>
              </a:r>
              <a:r>
                <a:rPr lang="es-MX" sz="1200" err="1">
                  <a:solidFill>
                    <a:schemeClr val="tx2"/>
                  </a:solidFill>
                  <a:latin typeface="+mj-lt"/>
                  <a:cs typeface="Poppins ExtraLight"/>
                </a:rPr>
                <a:t>will</a:t>
              </a:r>
              <a:r>
                <a:rPr lang="es-MX" sz="1200">
                  <a:solidFill>
                    <a:schemeClr val="tx2"/>
                  </a:solidFill>
                  <a:latin typeface="+mj-lt"/>
                  <a:cs typeface="Poppins ExtraLight"/>
                </a:rPr>
                <a:t> be a switch </a:t>
              </a:r>
              <a:r>
                <a:rPr lang="es-MX" sz="1200" err="1">
                  <a:solidFill>
                    <a:schemeClr val="tx2"/>
                  </a:solidFill>
                  <a:latin typeface="+mj-lt"/>
                  <a:cs typeface="Poppins ExtraLight"/>
                </a:rPr>
                <a:t>from</a:t>
              </a:r>
              <a:r>
                <a:rPr lang="es-MX" sz="1200">
                  <a:solidFill>
                    <a:schemeClr val="tx2"/>
                  </a:solidFill>
                  <a:latin typeface="+mj-lt"/>
                  <a:cs typeface="Poppins ExtraLight"/>
                </a:rPr>
                <a:t> </a:t>
              </a:r>
              <a:r>
                <a:rPr lang="es-MX" sz="1200" err="1">
                  <a:solidFill>
                    <a:schemeClr val="tx2"/>
                  </a:solidFill>
                  <a:latin typeface="+mj-lt"/>
                  <a:cs typeface="Poppins ExtraLight"/>
                </a:rPr>
                <a:t>old</a:t>
              </a:r>
              <a:r>
                <a:rPr lang="es-MX" sz="1200">
                  <a:solidFill>
                    <a:schemeClr val="tx2"/>
                  </a:solidFill>
                  <a:latin typeface="+mj-lt"/>
                  <a:cs typeface="Poppins ExtraLight"/>
                </a:rPr>
                <a:t> </a:t>
              </a:r>
              <a:r>
                <a:rPr lang="es-MX" sz="1200" err="1">
                  <a:solidFill>
                    <a:schemeClr val="tx2"/>
                  </a:solidFill>
                  <a:latin typeface="+mj-lt"/>
                  <a:cs typeface="Poppins ExtraLight"/>
                </a:rPr>
                <a:t>platforms</a:t>
              </a:r>
              <a:r>
                <a:rPr lang="es-MX" sz="1200">
                  <a:solidFill>
                    <a:schemeClr val="tx2"/>
                  </a:solidFill>
                  <a:latin typeface="+mj-lt"/>
                  <a:cs typeface="Poppins ExtraLight"/>
                </a:rPr>
                <a:t> </a:t>
              </a:r>
              <a:r>
                <a:rPr lang="es-MX" sz="1200" err="1">
                  <a:solidFill>
                    <a:schemeClr val="tx2"/>
                  </a:solidFill>
                  <a:latin typeface="+mj-lt"/>
                  <a:cs typeface="Poppins ExtraLight"/>
                </a:rPr>
                <a:t>such</a:t>
              </a:r>
              <a:r>
                <a:rPr lang="es-MX" sz="1200">
                  <a:solidFill>
                    <a:schemeClr val="tx2"/>
                  </a:solidFill>
                  <a:latin typeface="+mj-lt"/>
                  <a:cs typeface="Poppins ExtraLight"/>
                </a:rPr>
                <a:t> as Mosaic and </a:t>
              </a:r>
              <a:r>
                <a:rPr lang="es-MX" sz="1200" err="1">
                  <a:solidFill>
                    <a:schemeClr val="tx2"/>
                  </a:solidFill>
                  <a:latin typeface="+mj-lt"/>
                  <a:cs typeface="Poppins ExtraLight"/>
                </a:rPr>
                <a:t>other</a:t>
              </a:r>
              <a:r>
                <a:rPr lang="es-MX" sz="1200">
                  <a:solidFill>
                    <a:schemeClr val="tx2"/>
                  </a:solidFill>
                  <a:latin typeface="+mj-lt"/>
                  <a:cs typeface="Poppins ExtraLight"/>
                </a:rPr>
                <a:t> </a:t>
              </a:r>
              <a:r>
                <a:rPr lang="es-MX" sz="1200" err="1">
                  <a:solidFill>
                    <a:schemeClr val="tx2"/>
                  </a:solidFill>
                  <a:latin typeface="+mj-lt"/>
                  <a:cs typeface="Poppins ExtraLight"/>
                </a:rPr>
                <a:t>CMSs</a:t>
              </a:r>
              <a:r>
                <a:rPr lang="es-MX" sz="1200">
                  <a:solidFill>
                    <a:schemeClr val="tx2"/>
                  </a:solidFill>
                  <a:latin typeface="+mj-lt"/>
                  <a:cs typeface="Poppins ExtraLight"/>
                </a:rPr>
                <a:t> </a:t>
              </a:r>
              <a:r>
                <a:rPr lang="es-MX" sz="1200" err="1">
                  <a:solidFill>
                    <a:schemeClr val="tx2"/>
                  </a:solidFill>
                  <a:latin typeface="+mj-lt"/>
                  <a:cs typeface="Poppins ExtraLight"/>
                </a:rPr>
                <a:t>to</a:t>
              </a:r>
              <a:r>
                <a:rPr lang="es-MX" sz="1200">
                  <a:solidFill>
                    <a:schemeClr val="tx2"/>
                  </a:solidFill>
                  <a:latin typeface="+mj-lt"/>
                  <a:cs typeface="Poppins ExtraLight"/>
                </a:rPr>
                <a:t> </a:t>
              </a:r>
              <a:r>
                <a:rPr lang="es-MX" sz="1200" err="1">
                  <a:solidFill>
                    <a:schemeClr val="tx2"/>
                  </a:solidFill>
                  <a:latin typeface="+mj-lt"/>
                  <a:cs typeface="Poppins ExtraLight"/>
                </a:rPr>
                <a:t>the</a:t>
              </a:r>
              <a:r>
                <a:rPr lang="es-MX" sz="1200">
                  <a:solidFill>
                    <a:schemeClr val="tx2"/>
                  </a:solidFill>
                  <a:latin typeface="+mj-lt"/>
                  <a:cs typeface="Poppins ExtraLight"/>
                </a:rPr>
                <a:t> new </a:t>
              </a:r>
              <a:r>
                <a:rPr lang="es-MX" sz="1200" err="1">
                  <a:solidFill>
                    <a:schemeClr val="tx2"/>
                  </a:solidFill>
                  <a:latin typeface="+mj-lt"/>
                  <a:cs typeface="Poppins ExtraLight"/>
                </a:rPr>
                <a:t>platforms</a:t>
              </a:r>
              <a:r>
                <a:rPr lang="es-MX" sz="1200">
                  <a:solidFill>
                    <a:schemeClr val="tx2"/>
                  </a:solidFill>
                  <a:latin typeface="+mj-lt"/>
                  <a:cs typeface="Poppins ExtraLight"/>
                </a:rPr>
                <a:t>. </a:t>
              </a:r>
              <a:r>
                <a:rPr lang="es-MX" sz="1200" err="1">
                  <a:solidFill>
                    <a:schemeClr val="tx2"/>
                  </a:solidFill>
                  <a:latin typeface="+mj-lt"/>
                  <a:cs typeface="Poppins ExtraLight"/>
                </a:rPr>
                <a:t>This</a:t>
              </a:r>
              <a:r>
                <a:rPr lang="es-MX" sz="1200">
                  <a:solidFill>
                    <a:schemeClr val="tx2"/>
                  </a:solidFill>
                  <a:latin typeface="+mj-lt"/>
                  <a:cs typeface="Poppins ExtraLight"/>
                </a:rPr>
                <a:t> </a:t>
              </a:r>
              <a:r>
                <a:rPr lang="es-MX" sz="1200" err="1">
                  <a:solidFill>
                    <a:schemeClr val="tx2"/>
                  </a:solidFill>
                  <a:latin typeface="+mj-lt"/>
                  <a:cs typeface="Poppins ExtraLight"/>
                </a:rPr>
                <a:t>will</a:t>
              </a:r>
              <a:r>
                <a:rPr lang="es-MX" sz="1200">
                  <a:solidFill>
                    <a:schemeClr val="tx2"/>
                  </a:solidFill>
                  <a:latin typeface="+mj-lt"/>
                  <a:cs typeface="Poppins ExtraLight"/>
                </a:rPr>
                <a:t> </a:t>
              </a:r>
              <a:r>
                <a:rPr lang="es-MX" sz="1200" err="1">
                  <a:solidFill>
                    <a:schemeClr val="tx2"/>
                  </a:solidFill>
                  <a:latin typeface="+mj-lt"/>
                  <a:cs typeface="Poppins ExtraLight"/>
                </a:rPr>
                <a:t>start</a:t>
              </a:r>
              <a:r>
                <a:rPr lang="es-MX" sz="1200">
                  <a:solidFill>
                    <a:schemeClr val="tx2"/>
                  </a:solidFill>
                  <a:latin typeface="+mj-lt"/>
                  <a:cs typeface="Poppins ExtraLight"/>
                </a:rPr>
                <a:t> in June 2024 </a:t>
              </a:r>
              <a:r>
                <a:rPr lang="es-MX" sz="1200" err="1">
                  <a:solidFill>
                    <a:schemeClr val="tx2"/>
                  </a:solidFill>
                  <a:latin typeface="+mj-lt"/>
                  <a:cs typeface="Poppins ExtraLight"/>
                </a:rPr>
                <a:t>when</a:t>
              </a:r>
              <a:r>
                <a:rPr lang="es-MX" sz="1200">
                  <a:solidFill>
                    <a:schemeClr val="tx2"/>
                  </a:solidFill>
                  <a:latin typeface="+mj-lt"/>
                  <a:cs typeface="Poppins ExtraLight"/>
                </a:rPr>
                <a:t> </a:t>
              </a:r>
              <a:r>
                <a:rPr lang="es-MX" sz="1200" err="1">
                  <a:solidFill>
                    <a:schemeClr val="tx2"/>
                  </a:solidFill>
                  <a:latin typeface="+mj-lt"/>
                  <a:cs typeface="Poppins ExtraLight"/>
                </a:rPr>
                <a:t>we</a:t>
              </a:r>
              <a:r>
                <a:rPr lang="es-MX" sz="1200">
                  <a:solidFill>
                    <a:schemeClr val="tx2"/>
                  </a:solidFill>
                  <a:latin typeface="+mj-lt"/>
                  <a:cs typeface="Poppins ExtraLight"/>
                </a:rPr>
                <a:t> </a:t>
              </a:r>
              <a:r>
                <a:rPr lang="es-MX" sz="1200" err="1">
                  <a:solidFill>
                    <a:schemeClr val="tx2"/>
                  </a:solidFill>
                  <a:latin typeface="+mj-lt"/>
                  <a:cs typeface="Poppins ExtraLight"/>
                </a:rPr>
                <a:t>will</a:t>
              </a:r>
              <a:r>
                <a:rPr lang="es-MX" sz="1200">
                  <a:solidFill>
                    <a:schemeClr val="tx2"/>
                  </a:solidFill>
                  <a:latin typeface="+mj-lt"/>
                  <a:cs typeface="Poppins ExtraLight"/>
                </a:rPr>
                <a:t> </a:t>
              </a:r>
              <a:r>
                <a:rPr lang="es-MX" sz="1200" err="1">
                  <a:solidFill>
                    <a:schemeClr val="tx2"/>
                  </a:solidFill>
                  <a:latin typeface="+mj-lt"/>
                  <a:cs typeface="Poppins ExtraLight"/>
                </a:rPr>
                <a:t>go</a:t>
              </a:r>
              <a:r>
                <a:rPr lang="es-MX" sz="1200">
                  <a:solidFill>
                    <a:schemeClr val="tx2"/>
                  </a:solidFill>
                  <a:latin typeface="+mj-lt"/>
                  <a:cs typeface="Poppins ExtraLight"/>
                </a:rPr>
                <a:t> </a:t>
              </a:r>
              <a:r>
                <a:rPr lang="es-MX" sz="1200" err="1">
                  <a:solidFill>
                    <a:schemeClr val="tx2"/>
                  </a:solidFill>
                  <a:latin typeface="+mj-lt"/>
                  <a:cs typeface="Poppins ExtraLight"/>
                </a:rPr>
                <a:t>live</a:t>
              </a:r>
              <a:r>
                <a:rPr lang="es-MX" sz="1200">
                  <a:solidFill>
                    <a:schemeClr val="tx2"/>
                  </a:solidFill>
                  <a:latin typeface="+mj-lt"/>
                  <a:cs typeface="Poppins ExtraLight"/>
                </a:rPr>
                <a:t> </a:t>
              </a:r>
              <a:r>
                <a:rPr lang="es-MX" sz="1200" err="1">
                  <a:solidFill>
                    <a:schemeClr val="tx2"/>
                  </a:solidFill>
                  <a:latin typeface="+mj-lt"/>
                  <a:cs typeface="Poppins ExtraLight"/>
                </a:rPr>
                <a:t>with</a:t>
              </a:r>
              <a:r>
                <a:rPr lang="es-MX" sz="1200">
                  <a:solidFill>
                    <a:schemeClr val="tx2"/>
                  </a:solidFill>
                  <a:latin typeface="+mj-lt"/>
                  <a:cs typeface="Poppins ExtraLight"/>
                </a:rPr>
                <a:t> </a:t>
              </a:r>
              <a:r>
                <a:rPr lang="es-MX" sz="1200" err="1">
                  <a:solidFill>
                    <a:schemeClr val="tx2"/>
                  </a:solidFill>
                  <a:latin typeface="+mj-lt"/>
                  <a:cs typeface="Poppins ExtraLight"/>
                </a:rPr>
                <a:t>the</a:t>
              </a:r>
              <a:r>
                <a:rPr lang="es-MX" sz="1200">
                  <a:solidFill>
                    <a:schemeClr val="tx2"/>
                  </a:solidFill>
                  <a:latin typeface="+mj-lt"/>
                  <a:cs typeface="Poppins ExtraLight"/>
                </a:rPr>
                <a:t> new intranet. A </a:t>
              </a:r>
              <a:r>
                <a:rPr lang="es-MX" sz="1200" err="1">
                  <a:solidFill>
                    <a:schemeClr val="tx2"/>
                  </a:solidFill>
                  <a:latin typeface="+mj-lt"/>
                  <a:cs typeface="Poppins ExtraLight"/>
                </a:rPr>
                <a:t>limited</a:t>
              </a:r>
              <a:r>
                <a:rPr lang="es-MX" sz="1200">
                  <a:solidFill>
                    <a:schemeClr val="tx2"/>
                  </a:solidFill>
                  <a:latin typeface="+mj-lt"/>
                  <a:cs typeface="Poppins ExtraLight"/>
                </a:rPr>
                <a:t> </a:t>
              </a:r>
              <a:r>
                <a:rPr lang="es-MX" sz="1200" err="1">
                  <a:solidFill>
                    <a:schemeClr val="tx2"/>
                  </a:solidFill>
                  <a:latin typeface="+mj-lt"/>
                  <a:cs typeface="Poppins ExtraLight"/>
                </a:rPr>
                <a:t>body</a:t>
              </a:r>
              <a:r>
                <a:rPr lang="es-MX" sz="1200">
                  <a:solidFill>
                    <a:schemeClr val="tx2"/>
                  </a:solidFill>
                  <a:latin typeface="+mj-lt"/>
                  <a:cs typeface="Poppins ExtraLight"/>
                </a:rPr>
                <a:t> </a:t>
              </a:r>
              <a:r>
                <a:rPr lang="es-MX" sz="1200" err="1">
                  <a:solidFill>
                    <a:schemeClr val="tx2"/>
                  </a:solidFill>
                  <a:latin typeface="+mj-lt"/>
                  <a:cs typeface="Poppins ExtraLight"/>
                </a:rPr>
                <a:t>of</a:t>
              </a:r>
              <a:r>
                <a:rPr lang="es-MX" sz="1200">
                  <a:solidFill>
                    <a:schemeClr val="tx2"/>
                  </a:solidFill>
                  <a:latin typeface="+mj-lt"/>
                  <a:cs typeface="Poppins ExtraLight"/>
                </a:rPr>
                <a:t> </a:t>
              </a:r>
              <a:r>
                <a:rPr lang="es-MX" sz="1200" err="1">
                  <a:solidFill>
                    <a:schemeClr val="tx2"/>
                  </a:solidFill>
                  <a:latin typeface="+mj-lt"/>
                  <a:cs typeface="Poppins ExtraLight"/>
                </a:rPr>
                <a:t>internal</a:t>
              </a:r>
              <a:r>
                <a:rPr lang="es-MX" sz="1200">
                  <a:solidFill>
                    <a:schemeClr val="tx2"/>
                  </a:solidFill>
                  <a:latin typeface="+mj-lt"/>
                  <a:cs typeface="Poppins ExtraLight"/>
                </a:rPr>
                <a:t> </a:t>
              </a:r>
              <a:r>
                <a:rPr lang="es-MX" sz="1200" err="1">
                  <a:solidFill>
                    <a:schemeClr val="tx2"/>
                  </a:solidFill>
                  <a:latin typeface="+mj-lt"/>
                  <a:cs typeface="Poppins ExtraLight"/>
                </a:rPr>
                <a:t>content</a:t>
              </a:r>
              <a:r>
                <a:rPr lang="es-MX" sz="1200">
                  <a:solidFill>
                    <a:schemeClr val="tx2"/>
                  </a:solidFill>
                  <a:latin typeface="+mj-lt"/>
                  <a:cs typeface="Poppins ExtraLight"/>
                </a:rPr>
                <a:t> – </a:t>
              </a:r>
              <a:r>
                <a:rPr lang="es-MX" sz="1200" err="1">
                  <a:solidFill>
                    <a:schemeClr val="tx2"/>
                  </a:solidFill>
                  <a:latin typeface="+mj-lt"/>
                  <a:cs typeface="Poppins ExtraLight"/>
                </a:rPr>
                <a:t>content</a:t>
              </a:r>
              <a:r>
                <a:rPr lang="es-MX" sz="1200">
                  <a:solidFill>
                    <a:schemeClr val="tx2"/>
                  </a:solidFill>
                  <a:latin typeface="+mj-lt"/>
                  <a:cs typeface="Poppins ExtraLight"/>
                </a:rPr>
                <a:t> </a:t>
              </a:r>
              <a:r>
                <a:rPr lang="es-MX" sz="1200" err="1">
                  <a:solidFill>
                    <a:schemeClr val="tx2"/>
                  </a:solidFill>
                  <a:latin typeface="+mj-lt"/>
                  <a:cs typeface="Poppins ExtraLight"/>
                </a:rPr>
                <a:t>that</a:t>
              </a:r>
              <a:r>
                <a:rPr lang="es-MX" sz="1200">
                  <a:solidFill>
                    <a:schemeClr val="tx2"/>
                  </a:solidFill>
                  <a:latin typeface="+mj-lt"/>
                  <a:cs typeface="Poppins ExtraLight"/>
                </a:rPr>
                <a:t> </a:t>
              </a:r>
              <a:r>
                <a:rPr lang="es-MX" sz="1200" err="1">
                  <a:solidFill>
                    <a:schemeClr val="tx2"/>
                  </a:solidFill>
                  <a:latin typeface="+mj-lt"/>
                  <a:cs typeface="Poppins ExtraLight"/>
                </a:rPr>
                <a:t>that</a:t>
              </a:r>
              <a:r>
                <a:rPr lang="es-MX" sz="1200">
                  <a:solidFill>
                    <a:schemeClr val="tx2"/>
                  </a:solidFill>
                  <a:latin typeface="+mj-lt"/>
                  <a:cs typeface="Poppins ExtraLight"/>
                </a:rPr>
                <a:t> </a:t>
              </a:r>
              <a:r>
                <a:rPr lang="es-MX" sz="1200" err="1">
                  <a:solidFill>
                    <a:schemeClr val="tx2"/>
                  </a:solidFill>
                  <a:latin typeface="+mj-lt"/>
                  <a:cs typeface="Poppins ExtraLight"/>
                </a:rPr>
                <a:t>we</a:t>
              </a:r>
              <a:r>
                <a:rPr lang="es-MX" sz="1200">
                  <a:solidFill>
                    <a:schemeClr val="tx2"/>
                  </a:solidFill>
                  <a:latin typeface="+mj-lt"/>
                  <a:cs typeface="Poppins ExtraLight"/>
                </a:rPr>
                <a:t> </a:t>
              </a:r>
              <a:r>
                <a:rPr lang="es-MX" sz="1200" err="1">
                  <a:solidFill>
                    <a:schemeClr val="tx2"/>
                  </a:solidFill>
                  <a:latin typeface="+mj-lt"/>
                  <a:cs typeface="Poppins ExtraLight"/>
                </a:rPr>
                <a:t>wish</a:t>
              </a:r>
              <a:r>
                <a:rPr lang="es-MX" sz="1200">
                  <a:solidFill>
                    <a:schemeClr val="tx2"/>
                  </a:solidFill>
                  <a:latin typeface="+mj-lt"/>
                  <a:cs typeface="Poppins ExtraLight"/>
                </a:rPr>
                <a:t> </a:t>
              </a:r>
              <a:r>
                <a:rPr lang="es-MX" sz="1200" err="1">
                  <a:solidFill>
                    <a:schemeClr val="tx2"/>
                  </a:solidFill>
                  <a:latin typeface="+mj-lt"/>
                  <a:cs typeface="Poppins ExtraLight"/>
                </a:rPr>
                <a:t>to</a:t>
              </a:r>
              <a:r>
                <a:rPr lang="es-MX" sz="1200">
                  <a:solidFill>
                    <a:schemeClr val="tx2"/>
                  </a:solidFill>
                  <a:latin typeface="+mj-lt"/>
                  <a:cs typeface="Poppins ExtraLight"/>
                </a:rPr>
                <a:t> </a:t>
              </a:r>
              <a:r>
                <a:rPr lang="es-MX" sz="1200" err="1">
                  <a:solidFill>
                    <a:schemeClr val="tx2"/>
                  </a:solidFill>
                  <a:latin typeface="+mj-lt"/>
                  <a:cs typeface="Poppins ExtraLight"/>
                </a:rPr>
                <a:t>also</a:t>
              </a:r>
              <a:r>
                <a:rPr lang="es-MX" sz="1200">
                  <a:solidFill>
                    <a:schemeClr val="tx2"/>
                  </a:solidFill>
                  <a:latin typeface="+mj-lt"/>
                  <a:cs typeface="Poppins ExtraLight"/>
                </a:rPr>
                <a:t> share </a:t>
              </a:r>
              <a:r>
                <a:rPr lang="es-MX" sz="1200" err="1">
                  <a:solidFill>
                    <a:schemeClr val="tx2"/>
                  </a:solidFill>
                  <a:latin typeface="+mj-lt"/>
                  <a:cs typeface="Poppins ExtraLight"/>
                </a:rPr>
                <a:t>externally</a:t>
              </a:r>
              <a:r>
                <a:rPr lang="es-MX" sz="1200">
                  <a:solidFill>
                    <a:schemeClr val="tx2"/>
                  </a:solidFill>
                  <a:latin typeface="+mj-lt"/>
                  <a:cs typeface="Poppins ExtraLight"/>
                </a:rPr>
                <a:t> – </a:t>
              </a:r>
              <a:r>
                <a:rPr lang="es-MX" sz="1200" err="1">
                  <a:solidFill>
                    <a:schemeClr val="tx2"/>
                  </a:solidFill>
                  <a:latin typeface="+mj-lt"/>
                  <a:cs typeface="Poppins ExtraLight"/>
                </a:rPr>
                <a:t>will</a:t>
              </a:r>
              <a:r>
                <a:rPr lang="es-MX" sz="1200">
                  <a:solidFill>
                    <a:schemeClr val="tx2"/>
                  </a:solidFill>
                  <a:latin typeface="+mj-lt"/>
                  <a:cs typeface="Poppins ExtraLight"/>
                </a:rPr>
                <a:t> </a:t>
              </a:r>
              <a:r>
                <a:rPr lang="es-MX" sz="1200" err="1">
                  <a:solidFill>
                    <a:schemeClr val="tx2"/>
                  </a:solidFill>
                  <a:latin typeface="+mj-lt"/>
                  <a:cs typeface="Poppins ExtraLight"/>
                </a:rPr>
                <a:t>need</a:t>
              </a:r>
              <a:r>
                <a:rPr lang="es-MX" sz="1200">
                  <a:solidFill>
                    <a:schemeClr val="tx2"/>
                  </a:solidFill>
                  <a:latin typeface="+mj-lt"/>
                  <a:cs typeface="Poppins ExtraLight"/>
                </a:rPr>
                <a:t> </a:t>
              </a:r>
              <a:r>
                <a:rPr lang="es-MX" sz="1200" err="1">
                  <a:solidFill>
                    <a:schemeClr val="tx2"/>
                  </a:solidFill>
                  <a:latin typeface="+mj-lt"/>
                  <a:cs typeface="Poppins ExtraLight"/>
                </a:rPr>
                <a:t>to</a:t>
              </a:r>
              <a:r>
                <a:rPr lang="es-MX" sz="1200">
                  <a:solidFill>
                    <a:schemeClr val="tx2"/>
                  </a:solidFill>
                  <a:latin typeface="+mj-lt"/>
                  <a:cs typeface="Poppins ExtraLight"/>
                </a:rPr>
                <a:t> be </a:t>
              </a:r>
              <a:r>
                <a:rPr lang="es-MX" sz="1200" err="1">
                  <a:solidFill>
                    <a:schemeClr val="tx2"/>
                  </a:solidFill>
                  <a:latin typeface="+mj-lt"/>
                  <a:cs typeface="Poppins ExtraLight"/>
                </a:rPr>
                <a:t>republished</a:t>
              </a:r>
              <a:r>
                <a:rPr lang="es-MX" sz="1200">
                  <a:solidFill>
                    <a:schemeClr val="tx2"/>
                  </a:solidFill>
                  <a:latin typeface="+mj-lt"/>
                  <a:cs typeface="Poppins ExtraLight"/>
                </a:rPr>
                <a:t> </a:t>
              </a:r>
              <a:r>
                <a:rPr lang="es-MX" sz="1200" err="1">
                  <a:solidFill>
                    <a:schemeClr val="tx2"/>
                  </a:solidFill>
                  <a:latin typeface="+mj-lt"/>
                  <a:cs typeface="Poppins ExtraLight"/>
                </a:rPr>
                <a:t>for</a:t>
              </a:r>
              <a:r>
                <a:rPr lang="es-MX" sz="1200">
                  <a:solidFill>
                    <a:schemeClr val="tx2"/>
                  </a:solidFill>
                  <a:latin typeface="+mj-lt"/>
                  <a:cs typeface="Poppins ExtraLight"/>
                </a:rPr>
                <a:t> </a:t>
              </a:r>
              <a:r>
                <a:rPr lang="es-MX" sz="1200" err="1">
                  <a:solidFill>
                    <a:schemeClr val="tx2"/>
                  </a:solidFill>
                  <a:latin typeface="+mj-lt"/>
                  <a:cs typeface="Poppins ExtraLight"/>
                </a:rPr>
                <a:t>both</a:t>
              </a:r>
              <a:r>
                <a:rPr lang="es-MX" sz="1200">
                  <a:solidFill>
                    <a:schemeClr val="tx2"/>
                  </a:solidFill>
                  <a:latin typeface="+mj-lt"/>
                  <a:cs typeface="Poppins ExtraLight"/>
                </a:rPr>
                <a:t> intranet and web. </a:t>
              </a:r>
              <a:endParaRPr lang="en-US" sz="1000">
                <a:solidFill>
                  <a:schemeClr val="tx2"/>
                </a:solidFill>
                <a:latin typeface="+mj-lt"/>
                <a:cs typeface="Poppins ExtraLight" pitchFamily="2" charset="77"/>
              </a:endParaRPr>
            </a:p>
          </p:txBody>
        </p:sp>
        <p:sp>
          <p:nvSpPr>
            <p:cNvPr id="34" name="TextBox 47">
              <a:extLst>
                <a:ext uri="{FF2B5EF4-FFF2-40B4-BE49-F238E27FC236}">
                  <a16:creationId xmlns:a16="http://schemas.microsoft.com/office/drawing/2014/main" id="{B41423C0-4A39-7ED5-F7B2-668B17CEAD10}"/>
                </a:ext>
              </a:extLst>
            </p:cNvPr>
            <p:cNvSpPr txBox="1"/>
            <p:nvPr/>
          </p:nvSpPr>
          <p:spPr>
            <a:xfrm>
              <a:off x="5497493" y="4867698"/>
              <a:ext cx="4834572" cy="307777"/>
            </a:xfrm>
            <a:prstGeom prst="rect">
              <a:avLst/>
            </a:prstGeom>
            <a:noFill/>
          </p:spPr>
          <p:txBody>
            <a:bodyPr wrap="square" rtlCol="0">
              <a:spAutoFit/>
            </a:bodyPr>
            <a:lstStyle/>
            <a:p>
              <a:r>
                <a:rPr lang="en-US" sz="1400" b="1">
                  <a:solidFill>
                    <a:srgbClr val="B4268E"/>
                  </a:solidFill>
                  <a:ea typeface="Lato" panose="020F0502020204030203" pitchFamily="34" charset="0"/>
                  <a:cs typeface="Poppins" pitchFamily="2" charset="77"/>
                </a:rPr>
                <a:t>Will I need to publish my content in different places?</a:t>
              </a:r>
            </a:p>
          </p:txBody>
        </p:sp>
      </p:grpSp>
      <p:sp>
        <p:nvSpPr>
          <p:cNvPr id="38" name="TextBox 47">
            <a:extLst>
              <a:ext uri="{FF2B5EF4-FFF2-40B4-BE49-F238E27FC236}">
                <a16:creationId xmlns:a16="http://schemas.microsoft.com/office/drawing/2014/main" id="{AB015B37-673A-B29C-1D2B-9E72C75D2B72}"/>
              </a:ext>
            </a:extLst>
          </p:cNvPr>
          <p:cNvSpPr txBox="1"/>
          <p:nvPr/>
        </p:nvSpPr>
        <p:spPr>
          <a:xfrm>
            <a:off x="4920619" y="4952091"/>
            <a:ext cx="269393" cy="369332"/>
          </a:xfrm>
          <a:prstGeom prst="rect">
            <a:avLst/>
          </a:prstGeom>
          <a:noFill/>
        </p:spPr>
        <p:txBody>
          <a:bodyPr wrap="square" rtlCol="0">
            <a:spAutoFit/>
          </a:bodyPr>
          <a:lstStyle/>
          <a:p>
            <a:pPr algn="ctr"/>
            <a:r>
              <a:rPr lang="en-US" b="1">
                <a:solidFill>
                  <a:schemeClr val="bg1"/>
                </a:solidFill>
                <a:latin typeface="+mj-lt"/>
                <a:ea typeface="Lato" panose="020F0502020204030203" pitchFamily="34" charset="0"/>
                <a:cs typeface="Poppins" pitchFamily="2" charset="77"/>
              </a:rPr>
              <a:t>4</a:t>
            </a:r>
          </a:p>
        </p:txBody>
      </p:sp>
      <p:grpSp>
        <p:nvGrpSpPr>
          <p:cNvPr id="43" name="Group 42">
            <a:extLst>
              <a:ext uri="{FF2B5EF4-FFF2-40B4-BE49-F238E27FC236}">
                <a16:creationId xmlns:a16="http://schemas.microsoft.com/office/drawing/2014/main" id="{F52CB764-6279-3CDA-65D5-2D27016C7EF3}"/>
              </a:ext>
            </a:extLst>
          </p:cNvPr>
          <p:cNvGrpSpPr/>
          <p:nvPr/>
        </p:nvGrpSpPr>
        <p:grpSpPr>
          <a:xfrm>
            <a:off x="3324756" y="2316158"/>
            <a:ext cx="7420937" cy="1074237"/>
            <a:chOff x="5475822" y="4867698"/>
            <a:chExt cx="5125306" cy="1074237"/>
          </a:xfrm>
        </p:grpSpPr>
        <p:sp>
          <p:nvSpPr>
            <p:cNvPr id="44" name="TextBox 46">
              <a:extLst>
                <a:ext uri="{FF2B5EF4-FFF2-40B4-BE49-F238E27FC236}">
                  <a16:creationId xmlns:a16="http://schemas.microsoft.com/office/drawing/2014/main" id="{6E81522C-8EA1-8585-CFE6-9D124F9C1B32}"/>
                </a:ext>
              </a:extLst>
            </p:cNvPr>
            <p:cNvSpPr txBox="1"/>
            <p:nvPr/>
          </p:nvSpPr>
          <p:spPr>
            <a:xfrm>
              <a:off x="5475822" y="5110938"/>
              <a:ext cx="5125306" cy="830997"/>
            </a:xfrm>
            <a:prstGeom prst="rect">
              <a:avLst/>
            </a:prstGeom>
            <a:noFill/>
          </p:spPr>
          <p:txBody>
            <a:bodyPr wrap="square" rtlCol="0">
              <a:spAutoFit/>
            </a:bodyPr>
            <a:lstStyle/>
            <a:p>
              <a:r>
                <a:rPr lang="es-MX" sz="1200">
                  <a:solidFill>
                    <a:schemeClr val="tx2"/>
                  </a:solidFill>
                  <a:latin typeface="+mj-lt"/>
                  <a:cs typeface="Poppins ExtraLight" pitchFamily="2" charset="77"/>
                </a:rPr>
                <a:t>We are planning to use a small number of powerful templates for all our content published internally and externally. By limiting the flexibility, we will improve consistency and </a:t>
              </a:r>
              <a:r>
                <a:rPr lang="en-GB" sz="1200">
                  <a:solidFill>
                    <a:schemeClr val="tx2"/>
                  </a:solidFill>
                  <a:latin typeface="+mj-lt"/>
                  <a:cs typeface="Poppins ExtraLight" pitchFamily="2" charset="77"/>
                </a:rPr>
                <a:t>advance</a:t>
              </a:r>
              <a:r>
                <a:rPr lang="es-MX" sz="1200">
                  <a:solidFill>
                    <a:schemeClr val="tx2"/>
                  </a:solidFill>
                  <a:latin typeface="+mj-lt"/>
                  <a:cs typeface="Poppins ExtraLight" pitchFamily="2" charset="77"/>
                </a:rPr>
                <a:t> the user experience of our content across our digital estate</a:t>
              </a:r>
              <a:endParaRPr lang="en-US" sz="1000">
                <a:solidFill>
                  <a:schemeClr val="tx2"/>
                </a:solidFill>
                <a:latin typeface="+mj-lt"/>
                <a:cs typeface="Poppins ExtraLight" pitchFamily="2" charset="77"/>
              </a:endParaRPr>
            </a:p>
          </p:txBody>
        </p:sp>
        <p:sp>
          <p:nvSpPr>
            <p:cNvPr id="45" name="TextBox 47">
              <a:extLst>
                <a:ext uri="{FF2B5EF4-FFF2-40B4-BE49-F238E27FC236}">
                  <a16:creationId xmlns:a16="http://schemas.microsoft.com/office/drawing/2014/main" id="{32A528B5-1691-243F-857F-D5B55DA0D4E6}"/>
                </a:ext>
              </a:extLst>
            </p:cNvPr>
            <p:cNvSpPr txBox="1"/>
            <p:nvPr/>
          </p:nvSpPr>
          <p:spPr>
            <a:xfrm>
              <a:off x="5497493" y="4867698"/>
              <a:ext cx="4834572" cy="307777"/>
            </a:xfrm>
            <a:prstGeom prst="rect">
              <a:avLst/>
            </a:prstGeom>
            <a:noFill/>
          </p:spPr>
          <p:txBody>
            <a:bodyPr wrap="square" rtlCol="0">
              <a:spAutoFit/>
            </a:bodyPr>
            <a:lstStyle/>
            <a:p>
              <a:r>
                <a:rPr lang="en-US" sz="1400" b="1">
                  <a:solidFill>
                    <a:srgbClr val="5B9BD5"/>
                  </a:solidFill>
                  <a:ea typeface="Lato" panose="020F0502020204030203" pitchFamily="34" charset="0"/>
                  <a:cs typeface="Poppins" pitchFamily="2" charset="77"/>
                </a:rPr>
                <a:t>Will I need to use certain content types for our content?</a:t>
              </a:r>
            </a:p>
          </p:txBody>
        </p:sp>
      </p:grpSp>
      <p:grpSp>
        <p:nvGrpSpPr>
          <p:cNvPr id="46" name="Group 45">
            <a:extLst>
              <a:ext uri="{FF2B5EF4-FFF2-40B4-BE49-F238E27FC236}">
                <a16:creationId xmlns:a16="http://schemas.microsoft.com/office/drawing/2014/main" id="{B3120BE1-5096-3494-6A2F-B25D942D831B}"/>
              </a:ext>
            </a:extLst>
          </p:cNvPr>
          <p:cNvGrpSpPr/>
          <p:nvPr/>
        </p:nvGrpSpPr>
        <p:grpSpPr>
          <a:xfrm>
            <a:off x="3324755" y="3387863"/>
            <a:ext cx="7420937" cy="889571"/>
            <a:chOff x="5475822" y="4867698"/>
            <a:chExt cx="5125306" cy="889571"/>
          </a:xfrm>
        </p:grpSpPr>
        <p:sp>
          <p:nvSpPr>
            <p:cNvPr id="47" name="TextBox 46">
              <a:extLst>
                <a:ext uri="{FF2B5EF4-FFF2-40B4-BE49-F238E27FC236}">
                  <a16:creationId xmlns:a16="http://schemas.microsoft.com/office/drawing/2014/main" id="{3CFA48AC-F0C7-A0F9-D76C-E62EDFA4F445}"/>
                </a:ext>
              </a:extLst>
            </p:cNvPr>
            <p:cNvSpPr txBox="1"/>
            <p:nvPr/>
          </p:nvSpPr>
          <p:spPr>
            <a:xfrm>
              <a:off x="5475822" y="5110938"/>
              <a:ext cx="5125306" cy="646331"/>
            </a:xfrm>
            <a:prstGeom prst="rect">
              <a:avLst/>
            </a:prstGeom>
            <a:noFill/>
          </p:spPr>
          <p:txBody>
            <a:bodyPr wrap="square" rtlCol="0">
              <a:spAutoFit/>
            </a:bodyPr>
            <a:lstStyle/>
            <a:p>
              <a:r>
                <a:rPr lang="en-GB" sz="1200">
                  <a:solidFill>
                    <a:schemeClr val="tx2"/>
                  </a:solidFill>
                  <a:latin typeface="+mj-lt"/>
                  <a:cs typeface="Poppins ExtraLight" pitchFamily="2" charset="77"/>
                </a:rPr>
                <a:t>We will look at automated tools, as part of the content management systems, to assist with content </a:t>
              </a:r>
              <a:r>
                <a:rPr lang="en-GB" sz="1200" err="1">
                  <a:solidFill>
                    <a:schemeClr val="tx2"/>
                  </a:solidFill>
                  <a:latin typeface="+mj-lt"/>
                  <a:cs typeface="Poppins ExtraLight" pitchFamily="2" charset="77"/>
                </a:rPr>
                <a:t>lifecycling</a:t>
              </a:r>
              <a:r>
                <a:rPr lang="en-GB" sz="1200">
                  <a:solidFill>
                    <a:schemeClr val="tx2"/>
                  </a:solidFill>
                  <a:latin typeface="+mj-lt"/>
                  <a:cs typeface="Poppins ExtraLight" pitchFamily="2" charset="77"/>
                </a:rPr>
                <a:t>. Ensuring that our content is accurate and adds value is central to our platform success</a:t>
              </a:r>
              <a:endParaRPr lang="en-US" sz="1000">
                <a:solidFill>
                  <a:schemeClr val="tx2"/>
                </a:solidFill>
                <a:latin typeface="+mj-lt"/>
                <a:cs typeface="Poppins ExtraLight" pitchFamily="2" charset="77"/>
              </a:endParaRPr>
            </a:p>
          </p:txBody>
        </p:sp>
        <p:sp>
          <p:nvSpPr>
            <p:cNvPr id="48" name="TextBox 47">
              <a:extLst>
                <a:ext uri="{FF2B5EF4-FFF2-40B4-BE49-F238E27FC236}">
                  <a16:creationId xmlns:a16="http://schemas.microsoft.com/office/drawing/2014/main" id="{5C10301B-2B49-F749-9ABD-FA7CABFAE60D}"/>
                </a:ext>
              </a:extLst>
            </p:cNvPr>
            <p:cNvSpPr txBox="1"/>
            <p:nvPr/>
          </p:nvSpPr>
          <p:spPr>
            <a:xfrm>
              <a:off x="5497492" y="4867698"/>
              <a:ext cx="5103635" cy="307777"/>
            </a:xfrm>
            <a:prstGeom prst="rect">
              <a:avLst/>
            </a:prstGeom>
            <a:noFill/>
          </p:spPr>
          <p:txBody>
            <a:bodyPr wrap="square" rtlCol="0">
              <a:spAutoFit/>
            </a:bodyPr>
            <a:lstStyle/>
            <a:p>
              <a:r>
                <a:rPr lang="en-US" sz="1400" b="1">
                  <a:solidFill>
                    <a:srgbClr val="1B4377"/>
                  </a:solidFill>
                  <a:ea typeface="Lato" panose="020F0502020204030203" pitchFamily="34" charset="0"/>
                  <a:cs typeface="Poppins" pitchFamily="2" charset="77"/>
                </a:rPr>
                <a:t>Will I have to set up workflows to assist with content </a:t>
              </a:r>
              <a:r>
                <a:rPr lang="en-US" sz="1400" b="1" err="1">
                  <a:solidFill>
                    <a:srgbClr val="1B4377"/>
                  </a:solidFill>
                  <a:ea typeface="Lato" panose="020F0502020204030203" pitchFamily="34" charset="0"/>
                  <a:cs typeface="Poppins" pitchFamily="2" charset="77"/>
                </a:rPr>
                <a:t>lifecycling</a:t>
              </a:r>
              <a:r>
                <a:rPr lang="en-US" sz="1400" b="1">
                  <a:solidFill>
                    <a:srgbClr val="1B4377"/>
                  </a:solidFill>
                  <a:ea typeface="Lato" panose="020F0502020204030203" pitchFamily="34" charset="0"/>
                  <a:cs typeface="Poppins" pitchFamily="2" charset="77"/>
                </a:rPr>
                <a:t>?</a:t>
              </a:r>
            </a:p>
          </p:txBody>
        </p:sp>
      </p:grpSp>
      <p:grpSp>
        <p:nvGrpSpPr>
          <p:cNvPr id="49" name="Group 48">
            <a:extLst>
              <a:ext uri="{FF2B5EF4-FFF2-40B4-BE49-F238E27FC236}">
                <a16:creationId xmlns:a16="http://schemas.microsoft.com/office/drawing/2014/main" id="{0B1276F2-01E8-1D84-83B4-3164C580BB08}"/>
              </a:ext>
            </a:extLst>
          </p:cNvPr>
          <p:cNvGrpSpPr/>
          <p:nvPr/>
        </p:nvGrpSpPr>
        <p:grpSpPr>
          <a:xfrm>
            <a:off x="3324755" y="4274901"/>
            <a:ext cx="8165627" cy="704905"/>
            <a:chOff x="5475822" y="4867698"/>
            <a:chExt cx="5639630" cy="704905"/>
          </a:xfrm>
        </p:grpSpPr>
        <p:sp>
          <p:nvSpPr>
            <p:cNvPr id="50" name="TextBox 49">
              <a:extLst>
                <a:ext uri="{FF2B5EF4-FFF2-40B4-BE49-F238E27FC236}">
                  <a16:creationId xmlns:a16="http://schemas.microsoft.com/office/drawing/2014/main" id="{22A45773-0C3F-3E5A-923F-EC046F814F53}"/>
                </a:ext>
              </a:extLst>
            </p:cNvPr>
            <p:cNvSpPr txBox="1"/>
            <p:nvPr/>
          </p:nvSpPr>
          <p:spPr>
            <a:xfrm>
              <a:off x="5475822" y="5110938"/>
              <a:ext cx="5125306" cy="461665"/>
            </a:xfrm>
            <a:prstGeom prst="rect">
              <a:avLst/>
            </a:prstGeom>
            <a:noFill/>
          </p:spPr>
          <p:txBody>
            <a:bodyPr wrap="square" lIns="91440" tIns="45720" rIns="91440" bIns="45720" rtlCol="0" anchor="t">
              <a:spAutoFit/>
            </a:bodyPr>
            <a:lstStyle/>
            <a:p>
              <a:r>
                <a:rPr lang="en-GB" sz="1200">
                  <a:solidFill>
                    <a:schemeClr val="tx2"/>
                  </a:solidFill>
                  <a:latin typeface="+mj-lt"/>
                  <a:cs typeface="Poppins ExtraLight"/>
                </a:rPr>
                <a:t>A community of practice will be established to input into this content strategy and help refine the details to make sure that it aligns with user and organisational needs. More information about this community will be shared.</a:t>
              </a:r>
              <a:endParaRPr lang="en-US" sz="1000">
                <a:solidFill>
                  <a:schemeClr val="tx2"/>
                </a:solidFill>
                <a:latin typeface="+mj-lt"/>
                <a:cs typeface="Poppins ExtraLight" pitchFamily="2" charset="77"/>
              </a:endParaRPr>
            </a:p>
          </p:txBody>
        </p:sp>
        <p:sp>
          <p:nvSpPr>
            <p:cNvPr id="51" name="TextBox 50">
              <a:extLst>
                <a:ext uri="{FF2B5EF4-FFF2-40B4-BE49-F238E27FC236}">
                  <a16:creationId xmlns:a16="http://schemas.microsoft.com/office/drawing/2014/main" id="{0E9AEEEF-5871-ECB6-1894-CD9EF0F77FF6}"/>
                </a:ext>
              </a:extLst>
            </p:cNvPr>
            <p:cNvSpPr txBox="1"/>
            <p:nvPr/>
          </p:nvSpPr>
          <p:spPr>
            <a:xfrm>
              <a:off x="5497492" y="4867698"/>
              <a:ext cx="5617960" cy="307777"/>
            </a:xfrm>
            <a:prstGeom prst="rect">
              <a:avLst/>
            </a:prstGeom>
            <a:noFill/>
          </p:spPr>
          <p:txBody>
            <a:bodyPr wrap="square" rtlCol="0">
              <a:spAutoFit/>
            </a:bodyPr>
            <a:lstStyle/>
            <a:p>
              <a:r>
                <a:rPr lang="en-US" sz="1400" b="1">
                  <a:solidFill>
                    <a:srgbClr val="87B2B2"/>
                  </a:solidFill>
                  <a:ea typeface="Lato" panose="020F0502020204030203" pitchFamily="34" charset="0"/>
                  <a:cs typeface="Poppins" pitchFamily="2" charset="77"/>
                </a:rPr>
                <a:t>How can I join the Community of Practice to input on content strategy?</a:t>
              </a:r>
            </a:p>
          </p:txBody>
        </p:sp>
      </p:grpSp>
      <p:grpSp>
        <p:nvGrpSpPr>
          <p:cNvPr id="52" name="Group 51">
            <a:extLst>
              <a:ext uri="{FF2B5EF4-FFF2-40B4-BE49-F238E27FC236}">
                <a16:creationId xmlns:a16="http://schemas.microsoft.com/office/drawing/2014/main" id="{E7450DC8-150C-D420-B76A-E02BE92492A2}"/>
              </a:ext>
            </a:extLst>
          </p:cNvPr>
          <p:cNvGrpSpPr/>
          <p:nvPr/>
        </p:nvGrpSpPr>
        <p:grpSpPr>
          <a:xfrm>
            <a:off x="3324594" y="5744988"/>
            <a:ext cx="8165627" cy="704905"/>
            <a:chOff x="5475822" y="4867698"/>
            <a:chExt cx="5639630" cy="704905"/>
          </a:xfrm>
        </p:grpSpPr>
        <p:sp>
          <p:nvSpPr>
            <p:cNvPr id="53" name="TextBox 52">
              <a:extLst>
                <a:ext uri="{FF2B5EF4-FFF2-40B4-BE49-F238E27FC236}">
                  <a16:creationId xmlns:a16="http://schemas.microsoft.com/office/drawing/2014/main" id="{B41B7F7E-BD19-9900-3DC5-C06875C057C5}"/>
                </a:ext>
              </a:extLst>
            </p:cNvPr>
            <p:cNvSpPr txBox="1"/>
            <p:nvPr/>
          </p:nvSpPr>
          <p:spPr>
            <a:xfrm>
              <a:off x="5475822" y="5110938"/>
              <a:ext cx="5125306" cy="461665"/>
            </a:xfrm>
            <a:prstGeom prst="rect">
              <a:avLst/>
            </a:prstGeom>
            <a:noFill/>
          </p:spPr>
          <p:txBody>
            <a:bodyPr wrap="square" lIns="91440" tIns="45720" rIns="91440" bIns="45720" rtlCol="0" anchor="t">
              <a:spAutoFit/>
            </a:bodyPr>
            <a:lstStyle/>
            <a:p>
              <a:r>
                <a:rPr lang="en-GB" sz="1200">
                  <a:solidFill>
                    <a:schemeClr val="tx2"/>
                  </a:solidFill>
                  <a:latin typeface="+mj-lt"/>
                  <a:cs typeface="Poppins ExtraLight"/>
                </a:rPr>
                <a:t>Please see our web page for more information and updates: </a:t>
              </a:r>
              <a:r>
                <a:rPr lang="en-GB" sz="1200">
                  <a:solidFill>
                    <a:schemeClr val="tx2"/>
                  </a:solidFill>
                  <a:ea typeface="+mn-lt"/>
                  <a:cs typeface="+mn-lt"/>
                  <a:hlinkClick r:id="rId2">
                    <a:extLst>
                      <a:ext uri="{A12FA001-AC4F-418D-AE19-62706E023703}">
                        <ahyp:hlinkClr xmlns:ahyp="http://schemas.microsoft.com/office/drawing/2018/hyperlinkcolor" val="tx"/>
                      </a:ext>
                    </a:extLst>
                  </a:hlinkClick>
                </a:rPr>
                <a:t>https://projects.it.ox.ac.uk/transforming-oxfords-digital-communications-programme-0</a:t>
              </a:r>
              <a:r>
                <a:rPr lang="en-GB" sz="1200">
                  <a:solidFill>
                    <a:schemeClr val="tx2"/>
                  </a:solidFill>
                  <a:ea typeface="+mn-lt"/>
                  <a:cs typeface="+mn-lt"/>
                </a:rPr>
                <a:t> </a:t>
              </a:r>
              <a:endParaRPr lang="en-US" sz="1000">
                <a:solidFill>
                  <a:schemeClr val="tx2"/>
                </a:solidFill>
                <a:latin typeface="+mj-lt"/>
                <a:cs typeface="Poppins ExtraLight" pitchFamily="2" charset="77"/>
              </a:endParaRPr>
            </a:p>
          </p:txBody>
        </p:sp>
        <p:sp>
          <p:nvSpPr>
            <p:cNvPr id="54" name="TextBox 53">
              <a:extLst>
                <a:ext uri="{FF2B5EF4-FFF2-40B4-BE49-F238E27FC236}">
                  <a16:creationId xmlns:a16="http://schemas.microsoft.com/office/drawing/2014/main" id="{3192A9A7-A102-433A-AA2A-1E2B8E64A540}"/>
                </a:ext>
              </a:extLst>
            </p:cNvPr>
            <p:cNvSpPr txBox="1"/>
            <p:nvPr/>
          </p:nvSpPr>
          <p:spPr>
            <a:xfrm>
              <a:off x="5497492" y="4867698"/>
              <a:ext cx="5617960" cy="307777"/>
            </a:xfrm>
            <a:prstGeom prst="rect">
              <a:avLst/>
            </a:prstGeom>
            <a:noFill/>
          </p:spPr>
          <p:txBody>
            <a:bodyPr wrap="square" rtlCol="0">
              <a:spAutoFit/>
            </a:bodyPr>
            <a:lstStyle/>
            <a:p>
              <a:r>
                <a:rPr lang="en-US" sz="1400" b="1">
                  <a:solidFill>
                    <a:schemeClr val="bg1">
                      <a:lumMod val="65000"/>
                    </a:schemeClr>
                  </a:solidFill>
                  <a:ea typeface="Lato" panose="020F0502020204030203" pitchFamily="34" charset="0"/>
                  <a:cs typeface="Poppins" pitchFamily="2" charset="77"/>
                </a:rPr>
                <a:t>Where can I get more information?</a:t>
              </a:r>
            </a:p>
          </p:txBody>
        </p:sp>
      </p:grpSp>
    </p:spTree>
    <p:extLst>
      <p:ext uri="{BB962C8B-B14F-4D97-AF65-F5344CB8AC3E}">
        <p14:creationId xmlns:p14="http://schemas.microsoft.com/office/powerpoint/2010/main" val="2602915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296301-5D28-393E-B95E-A2BCDD1E0C45}"/>
              </a:ext>
            </a:extLst>
          </p:cNvPr>
          <p:cNvSpPr>
            <a:spLocks noGrp="1"/>
          </p:cNvSpPr>
          <p:nvPr>
            <p:ph type="title"/>
          </p:nvPr>
        </p:nvSpPr>
        <p:spPr/>
        <p:txBody>
          <a:bodyPr/>
          <a:lstStyle/>
          <a:p>
            <a:r>
              <a:rPr lang="en-US"/>
              <a:t>Contact</a:t>
            </a:r>
          </a:p>
        </p:txBody>
      </p:sp>
      <p:pic>
        <p:nvPicPr>
          <p:cNvPr id="8" name="Picture 7" descr="A black text on a white background&#10;&#10;Description automatically generated">
            <a:extLst>
              <a:ext uri="{FF2B5EF4-FFF2-40B4-BE49-F238E27FC236}">
                <a16:creationId xmlns:a16="http://schemas.microsoft.com/office/drawing/2014/main" id="{ACD770D8-3BC9-522E-5701-4BD21DA91E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5807" y="6433458"/>
            <a:ext cx="806450" cy="305602"/>
          </a:xfrm>
          <a:prstGeom prst="rect">
            <a:avLst/>
          </a:prstGeom>
        </p:spPr>
      </p:pic>
      <p:pic>
        <p:nvPicPr>
          <p:cNvPr id="9" name="Picture Placeholder 8" descr="A building with a dome and a lawn&#10;&#10;Description automatically generated">
            <a:extLst>
              <a:ext uri="{FF2B5EF4-FFF2-40B4-BE49-F238E27FC236}">
                <a16:creationId xmlns:a16="http://schemas.microsoft.com/office/drawing/2014/main" id="{61856EAE-4F93-4425-82BD-24F601B836FD}"/>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18082" r="29670"/>
          <a:stretch/>
        </p:blipFill>
        <p:spPr>
          <a:xfrm>
            <a:off x="5957367" y="0"/>
            <a:ext cx="6234633" cy="6858000"/>
          </a:xfrm>
        </p:spPr>
      </p:pic>
      <p:sp>
        <p:nvSpPr>
          <p:cNvPr id="2" name="TextBox 1">
            <a:extLst>
              <a:ext uri="{FF2B5EF4-FFF2-40B4-BE49-F238E27FC236}">
                <a16:creationId xmlns:a16="http://schemas.microsoft.com/office/drawing/2014/main" id="{D6469A68-24C5-D095-8C40-31027A435185}"/>
              </a:ext>
            </a:extLst>
          </p:cNvPr>
          <p:cNvSpPr txBox="1"/>
          <p:nvPr/>
        </p:nvSpPr>
        <p:spPr>
          <a:xfrm>
            <a:off x="417748" y="3059668"/>
            <a:ext cx="4936288" cy="646331"/>
          </a:xfrm>
          <a:prstGeom prst="rect">
            <a:avLst/>
          </a:prstGeom>
          <a:noFill/>
        </p:spPr>
        <p:txBody>
          <a:bodyPr wrap="none" lIns="91440" tIns="45720" rIns="91440" bIns="45720" rtlCol="0" anchor="t">
            <a:spAutoFit/>
          </a:bodyPr>
          <a:lstStyle/>
          <a:p>
            <a:r>
              <a:rPr lang="en-US"/>
              <a:t>Liz McCarthy, </a:t>
            </a:r>
            <a:r>
              <a:rPr lang="en-US">
                <a:hlinkClick r:id="rId4"/>
              </a:rPr>
              <a:t>elizabeth.mccarthy@admin.ox.ac.uk</a:t>
            </a:r>
            <a:r>
              <a:rPr lang="en-US"/>
              <a:t> </a:t>
            </a:r>
          </a:p>
          <a:p>
            <a:r>
              <a:rPr lang="en-US">
                <a:cs typeface="Calibri"/>
              </a:rPr>
              <a:t>Dan Selinger, </a:t>
            </a:r>
            <a:r>
              <a:rPr lang="en-US">
                <a:cs typeface="Calibri"/>
                <a:hlinkClick r:id="rId5"/>
              </a:rPr>
              <a:t>dan.selinger@admin.ox.ac.uk</a:t>
            </a:r>
            <a:r>
              <a:rPr lang="en-US">
                <a:cs typeface="Calibri"/>
              </a:rPr>
              <a:t> </a:t>
            </a:r>
          </a:p>
        </p:txBody>
      </p:sp>
    </p:spTree>
    <p:extLst>
      <p:ext uri="{BB962C8B-B14F-4D97-AF65-F5344CB8AC3E}">
        <p14:creationId xmlns:p14="http://schemas.microsoft.com/office/powerpoint/2010/main" val="114858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551A5-CA7B-18B5-AFE5-A44438AC0666}"/>
              </a:ext>
            </a:extLst>
          </p:cNvPr>
          <p:cNvSpPr>
            <a:spLocks noGrp="1"/>
          </p:cNvSpPr>
          <p:nvPr>
            <p:ph type="title"/>
          </p:nvPr>
        </p:nvSpPr>
        <p:spPr/>
        <p:txBody>
          <a:bodyPr/>
          <a:lstStyle/>
          <a:p>
            <a:r>
              <a:rPr lang="en-US" b="1"/>
              <a:t>Impact of content strategy on key audiences</a:t>
            </a:r>
          </a:p>
        </p:txBody>
      </p:sp>
      <p:sp>
        <p:nvSpPr>
          <p:cNvPr id="12" name="Triangle 16">
            <a:extLst>
              <a:ext uri="{FF2B5EF4-FFF2-40B4-BE49-F238E27FC236}">
                <a16:creationId xmlns:a16="http://schemas.microsoft.com/office/drawing/2014/main" id="{F182B9FB-32CD-11E9-441A-314D469985F8}"/>
              </a:ext>
            </a:extLst>
          </p:cNvPr>
          <p:cNvSpPr/>
          <p:nvPr/>
        </p:nvSpPr>
        <p:spPr>
          <a:xfrm>
            <a:off x="1345086" y="1845085"/>
            <a:ext cx="9755828" cy="1166536"/>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oppins" pitchFamily="2" charset="77"/>
              <a:cs typeface="Poppins" pitchFamily="2" charset="77"/>
            </a:endParaRPr>
          </a:p>
        </p:txBody>
      </p:sp>
      <p:sp>
        <p:nvSpPr>
          <p:cNvPr id="15" name="Rounded Rectangle 57">
            <a:extLst>
              <a:ext uri="{FF2B5EF4-FFF2-40B4-BE49-F238E27FC236}">
                <a16:creationId xmlns:a16="http://schemas.microsoft.com/office/drawing/2014/main" id="{2318325B-EBD2-A33F-37EC-70C1DE93058C}"/>
              </a:ext>
            </a:extLst>
          </p:cNvPr>
          <p:cNvSpPr/>
          <p:nvPr/>
        </p:nvSpPr>
        <p:spPr>
          <a:xfrm>
            <a:off x="1345086" y="3808526"/>
            <a:ext cx="4788000" cy="594137"/>
          </a:xfrm>
          <a:prstGeom prst="roundRect">
            <a:avLst>
              <a:gd name="adj" fmla="val 987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00">
                <a:solidFill>
                  <a:srgbClr val="1B4377"/>
                </a:solidFill>
                <a:latin typeface="+mj-lt"/>
                <a:cs typeface="Poppins" pitchFamily="2" charset="77"/>
              </a:rPr>
              <a:t>Consistency of content quality improving trust and value</a:t>
            </a:r>
          </a:p>
        </p:txBody>
      </p:sp>
      <p:sp>
        <p:nvSpPr>
          <p:cNvPr id="16" name="Rounded Rectangle 58">
            <a:extLst>
              <a:ext uri="{FF2B5EF4-FFF2-40B4-BE49-F238E27FC236}">
                <a16:creationId xmlns:a16="http://schemas.microsoft.com/office/drawing/2014/main" id="{101E5F34-6F72-1639-9E3A-D80115A41D08}"/>
              </a:ext>
            </a:extLst>
          </p:cNvPr>
          <p:cNvSpPr/>
          <p:nvPr/>
        </p:nvSpPr>
        <p:spPr>
          <a:xfrm>
            <a:off x="6312916" y="3794803"/>
            <a:ext cx="4788000" cy="594137"/>
          </a:xfrm>
          <a:prstGeom prst="roundRect">
            <a:avLst>
              <a:gd name="adj" fmla="val 987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00">
                <a:solidFill>
                  <a:srgbClr val="1B4377"/>
                </a:solidFill>
                <a:latin typeface="+mj-lt"/>
                <a:cs typeface="Poppins" pitchFamily="2" charset="77"/>
              </a:rPr>
              <a:t>Alignment across the digital communication estate for improved audience experience</a:t>
            </a:r>
          </a:p>
        </p:txBody>
      </p:sp>
      <p:sp>
        <p:nvSpPr>
          <p:cNvPr id="19" name="Rounded Rectangle 61">
            <a:extLst>
              <a:ext uri="{FF2B5EF4-FFF2-40B4-BE49-F238E27FC236}">
                <a16:creationId xmlns:a16="http://schemas.microsoft.com/office/drawing/2014/main" id="{DE26D2F2-2131-EFE0-9892-2345B0B980B1}"/>
              </a:ext>
            </a:extLst>
          </p:cNvPr>
          <p:cNvSpPr/>
          <p:nvPr/>
        </p:nvSpPr>
        <p:spPr>
          <a:xfrm>
            <a:off x="1345086" y="4471079"/>
            <a:ext cx="4788000" cy="594137"/>
          </a:xfrm>
          <a:prstGeom prst="roundRect">
            <a:avLst>
              <a:gd name="adj" fmla="val 987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00">
                <a:solidFill>
                  <a:srgbClr val="1B4377"/>
                </a:solidFill>
                <a:latin typeface="+mj-lt"/>
                <a:cs typeface="Poppins" pitchFamily="2" charset="77"/>
              </a:rPr>
              <a:t>Consistency of presentation making content easier to read and use</a:t>
            </a:r>
          </a:p>
        </p:txBody>
      </p:sp>
      <p:sp>
        <p:nvSpPr>
          <p:cNvPr id="20" name="Rounded Rectangle 62">
            <a:extLst>
              <a:ext uri="{FF2B5EF4-FFF2-40B4-BE49-F238E27FC236}">
                <a16:creationId xmlns:a16="http://schemas.microsoft.com/office/drawing/2014/main" id="{608D6CEE-D85F-E224-9B37-83DE47CEBE01}"/>
              </a:ext>
            </a:extLst>
          </p:cNvPr>
          <p:cNvSpPr/>
          <p:nvPr/>
        </p:nvSpPr>
        <p:spPr>
          <a:xfrm>
            <a:off x="6312916" y="4457356"/>
            <a:ext cx="4788000" cy="594137"/>
          </a:xfrm>
          <a:prstGeom prst="roundRect">
            <a:avLst>
              <a:gd name="adj" fmla="val 987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00">
                <a:solidFill>
                  <a:srgbClr val="1B4377"/>
                </a:solidFill>
                <a:latin typeface="+mj-lt"/>
                <a:cs typeface="Poppins" pitchFamily="2" charset="77"/>
              </a:rPr>
              <a:t>Change agility so the university can react – as one – to evolving needs</a:t>
            </a:r>
          </a:p>
        </p:txBody>
      </p:sp>
      <p:sp>
        <p:nvSpPr>
          <p:cNvPr id="23" name="Rounded Rectangle 65">
            <a:extLst>
              <a:ext uri="{FF2B5EF4-FFF2-40B4-BE49-F238E27FC236}">
                <a16:creationId xmlns:a16="http://schemas.microsoft.com/office/drawing/2014/main" id="{AEB7AF9A-30C8-CDC9-A29A-1FEDE57FB898}"/>
              </a:ext>
            </a:extLst>
          </p:cNvPr>
          <p:cNvSpPr/>
          <p:nvPr/>
        </p:nvSpPr>
        <p:spPr>
          <a:xfrm>
            <a:off x="1345086" y="5133632"/>
            <a:ext cx="4788000" cy="594137"/>
          </a:xfrm>
          <a:prstGeom prst="roundRect">
            <a:avLst>
              <a:gd name="adj" fmla="val 987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00">
                <a:solidFill>
                  <a:srgbClr val="1B4377"/>
                </a:solidFill>
                <a:latin typeface="+mj-lt"/>
                <a:cs typeface="Poppins" pitchFamily="2" charset="77"/>
              </a:rPr>
              <a:t>Consistency of find and search making content easier to access</a:t>
            </a:r>
          </a:p>
        </p:txBody>
      </p:sp>
      <p:sp>
        <p:nvSpPr>
          <p:cNvPr id="24" name="Rounded Rectangle 66">
            <a:extLst>
              <a:ext uri="{FF2B5EF4-FFF2-40B4-BE49-F238E27FC236}">
                <a16:creationId xmlns:a16="http://schemas.microsoft.com/office/drawing/2014/main" id="{1DDA4109-A345-95EE-1326-D1D60911B938}"/>
              </a:ext>
            </a:extLst>
          </p:cNvPr>
          <p:cNvSpPr/>
          <p:nvPr/>
        </p:nvSpPr>
        <p:spPr>
          <a:xfrm>
            <a:off x="6312916" y="5119909"/>
            <a:ext cx="4788000" cy="594137"/>
          </a:xfrm>
          <a:prstGeom prst="roundRect">
            <a:avLst>
              <a:gd name="adj" fmla="val 987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00">
                <a:solidFill>
                  <a:srgbClr val="1B4377"/>
                </a:solidFill>
                <a:latin typeface="+mj-lt"/>
                <a:cs typeface="Poppins" pitchFamily="2" charset="77"/>
              </a:rPr>
              <a:t>Improved efficiency by enabling communicators to focus on value-adding comms</a:t>
            </a:r>
          </a:p>
        </p:txBody>
      </p:sp>
      <p:sp>
        <p:nvSpPr>
          <p:cNvPr id="26" name="Rounded Rectangle 73">
            <a:extLst>
              <a:ext uri="{FF2B5EF4-FFF2-40B4-BE49-F238E27FC236}">
                <a16:creationId xmlns:a16="http://schemas.microsoft.com/office/drawing/2014/main" id="{79CD1F8B-266D-6906-4AEB-19D6B787DE5C}"/>
              </a:ext>
            </a:extLst>
          </p:cNvPr>
          <p:cNvSpPr/>
          <p:nvPr/>
        </p:nvSpPr>
        <p:spPr>
          <a:xfrm>
            <a:off x="1345085" y="3128931"/>
            <a:ext cx="4788000" cy="585061"/>
          </a:xfrm>
          <a:prstGeom prst="roundRect">
            <a:avLst>
              <a:gd name="adj" fmla="val 11085"/>
            </a:avLst>
          </a:prstGeom>
          <a:solidFill>
            <a:srgbClr val="1B4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cs typeface="Poppins" pitchFamily="2" charset="77"/>
              </a:rPr>
              <a:t>For users</a:t>
            </a:r>
          </a:p>
        </p:txBody>
      </p:sp>
      <p:sp>
        <p:nvSpPr>
          <p:cNvPr id="27" name="Rounded Rectangle 74">
            <a:extLst>
              <a:ext uri="{FF2B5EF4-FFF2-40B4-BE49-F238E27FC236}">
                <a16:creationId xmlns:a16="http://schemas.microsoft.com/office/drawing/2014/main" id="{493E1F9F-219A-0814-C8E7-8BBADFDF7D1B}"/>
              </a:ext>
            </a:extLst>
          </p:cNvPr>
          <p:cNvSpPr/>
          <p:nvPr/>
        </p:nvSpPr>
        <p:spPr>
          <a:xfrm>
            <a:off x="6312913" y="3115208"/>
            <a:ext cx="4788000" cy="585061"/>
          </a:xfrm>
          <a:prstGeom prst="roundRect">
            <a:avLst>
              <a:gd name="adj" fmla="val 11085"/>
            </a:avLst>
          </a:prstGeom>
          <a:solidFill>
            <a:srgbClr val="87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cs typeface="Poppins" pitchFamily="2" charset="77"/>
              </a:rPr>
              <a:t>For the university</a:t>
            </a:r>
          </a:p>
        </p:txBody>
      </p:sp>
      <p:sp>
        <p:nvSpPr>
          <p:cNvPr id="35" name="Rounded Rectangle 92">
            <a:extLst>
              <a:ext uri="{FF2B5EF4-FFF2-40B4-BE49-F238E27FC236}">
                <a16:creationId xmlns:a16="http://schemas.microsoft.com/office/drawing/2014/main" id="{B578BCE7-8B40-957A-6B69-E54C3231040B}"/>
              </a:ext>
            </a:extLst>
          </p:cNvPr>
          <p:cNvSpPr/>
          <p:nvPr/>
        </p:nvSpPr>
        <p:spPr>
          <a:xfrm>
            <a:off x="1345085" y="5817634"/>
            <a:ext cx="9755828" cy="594137"/>
          </a:xfrm>
          <a:prstGeom prst="roundRect">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cs typeface="Poppins" pitchFamily="2" charset="77"/>
              </a:rPr>
              <a:t>Improved communication outcomes</a:t>
            </a:r>
          </a:p>
        </p:txBody>
      </p:sp>
      <p:sp>
        <p:nvSpPr>
          <p:cNvPr id="37" name="TextBox 21">
            <a:extLst>
              <a:ext uri="{FF2B5EF4-FFF2-40B4-BE49-F238E27FC236}">
                <a16:creationId xmlns:a16="http://schemas.microsoft.com/office/drawing/2014/main" id="{C5CE66AB-D40F-C0B1-A52D-4AC918EE29CE}"/>
              </a:ext>
            </a:extLst>
          </p:cNvPr>
          <p:cNvSpPr txBox="1"/>
          <p:nvPr/>
        </p:nvSpPr>
        <p:spPr>
          <a:xfrm>
            <a:off x="4300852" y="2344660"/>
            <a:ext cx="3844294" cy="523220"/>
          </a:xfrm>
          <a:prstGeom prst="rect">
            <a:avLst/>
          </a:prstGeom>
          <a:noFill/>
        </p:spPr>
        <p:txBody>
          <a:bodyPr wrap="square" rtlCol="0">
            <a:spAutoFit/>
          </a:bodyPr>
          <a:lstStyle/>
          <a:p>
            <a:pPr algn="ctr"/>
            <a:r>
              <a:rPr lang="en-US" sz="1400" b="1">
                <a:solidFill>
                  <a:schemeClr val="bg1"/>
                </a:solidFill>
                <a:ea typeface="Lato" panose="020F0502020204030203" pitchFamily="34" charset="0"/>
                <a:cs typeface="Poppins" pitchFamily="2" charset="77"/>
              </a:rPr>
              <a:t>To bring users the right information, at the right time, in the right format, to fulfil their needs</a:t>
            </a:r>
          </a:p>
        </p:txBody>
      </p:sp>
      <p:sp>
        <p:nvSpPr>
          <p:cNvPr id="3" name="TextBox 2">
            <a:extLst>
              <a:ext uri="{FF2B5EF4-FFF2-40B4-BE49-F238E27FC236}">
                <a16:creationId xmlns:a16="http://schemas.microsoft.com/office/drawing/2014/main" id="{827FC5E8-5164-57BD-7B20-CEE58DE64173}"/>
              </a:ext>
            </a:extLst>
          </p:cNvPr>
          <p:cNvSpPr txBox="1"/>
          <p:nvPr/>
        </p:nvSpPr>
        <p:spPr>
          <a:xfrm>
            <a:off x="420077" y="1143000"/>
            <a:ext cx="1113496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cs typeface="Calibri"/>
              </a:rPr>
              <a:t>Taking a strategic, consistent and joined-up approach to content will deliver improvements for consumers of content and the University.</a:t>
            </a:r>
            <a:endParaRPr lang="en-GB" sz="1600"/>
          </a:p>
        </p:txBody>
      </p:sp>
      <p:sp>
        <p:nvSpPr>
          <p:cNvPr id="5" name="TextBox 4">
            <a:extLst>
              <a:ext uri="{FF2B5EF4-FFF2-40B4-BE49-F238E27FC236}">
                <a16:creationId xmlns:a16="http://schemas.microsoft.com/office/drawing/2014/main" id="{9FBD9EB8-EB15-0E02-8782-748564B613C1}"/>
              </a:ext>
            </a:extLst>
          </p:cNvPr>
          <p:cNvSpPr txBox="1"/>
          <p:nvPr/>
        </p:nvSpPr>
        <p:spPr>
          <a:xfrm>
            <a:off x="7945821" y="346841"/>
            <a:ext cx="3227871" cy="369332"/>
          </a:xfrm>
          <a:prstGeom prst="rect">
            <a:avLst/>
          </a:prstGeom>
          <a:solidFill>
            <a:srgbClr val="C00000"/>
          </a:solidFill>
        </p:spPr>
        <p:txBody>
          <a:bodyPr wrap="none" rtlCol="0">
            <a:spAutoFit/>
          </a:bodyPr>
          <a:lstStyle/>
          <a:p>
            <a:r>
              <a:rPr lang="en-US">
                <a:solidFill>
                  <a:schemeClr val="bg1"/>
                </a:solidFill>
              </a:rPr>
              <a:t>V2 without ‘creators’ just in case</a:t>
            </a:r>
          </a:p>
        </p:txBody>
      </p:sp>
    </p:spTree>
    <p:extLst>
      <p:ext uri="{BB962C8B-B14F-4D97-AF65-F5344CB8AC3E}">
        <p14:creationId xmlns:p14="http://schemas.microsoft.com/office/powerpoint/2010/main" val="677534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D458-6C16-EC1A-6CD1-0A36900384AF}"/>
              </a:ext>
            </a:extLst>
          </p:cNvPr>
          <p:cNvSpPr>
            <a:spLocks noGrp="1"/>
          </p:cNvSpPr>
          <p:nvPr>
            <p:ph type="title"/>
          </p:nvPr>
        </p:nvSpPr>
        <p:spPr/>
        <p:txBody>
          <a:bodyPr/>
          <a:lstStyle/>
          <a:p>
            <a:r>
              <a:rPr lang="en-US" b="1"/>
              <a:t>What does this mean for creators?</a:t>
            </a:r>
          </a:p>
        </p:txBody>
      </p:sp>
      <p:grpSp>
        <p:nvGrpSpPr>
          <p:cNvPr id="32" name="Group 31">
            <a:extLst>
              <a:ext uri="{FF2B5EF4-FFF2-40B4-BE49-F238E27FC236}">
                <a16:creationId xmlns:a16="http://schemas.microsoft.com/office/drawing/2014/main" id="{B2E21CDA-6FDE-0F59-7C20-C8F69F34E294}"/>
              </a:ext>
            </a:extLst>
          </p:cNvPr>
          <p:cNvGrpSpPr/>
          <p:nvPr/>
        </p:nvGrpSpPr>
        <p:grpSpPr>
          <a:xfrm>
            <a:off x="504935" y="1935125"/>
            <a:ext cx="10532540" cy="3945718"/>
            <a:chOff x="1979423" y="4886743"/>
            <a:chExt cx="20470338" cy="7668632"/>
          </a:xfrm>
        </p:grpSpPr>
        <p:sp>
          <p:nvSpPr>
            <p:cNvPr id="3" name="Freeform 1">
              <a:extLst>
                <a:ext uri="{FF2B5EF4-FFF2-40B4-BE49-F238E27FC236}">
                  <a16:creationId xmlns:a16="http://schemas.microsoft.com/office/drawing/2014/main" id="{2DB9BAC1-6821-75EA-5A9E-548117D3B89C}"/>
                </a:ext>
              </a:extLst>
            </p:cNvPr>
            <p:cNvSpPr>
              <a:spLocks noChangeArrowheads="1"/>
            </p:cNvSpPr>
            <p:nvPr/>
          </p:nvSpPr>
          <p:spPr bwMode="auto">
            <a:xfrm>
              <a:off x="1979423" y="4886743"/>
              <a:ext cx="3245311" cy="3278845"/>
            </a:xfrm>
            <a:custGeom>
              <a:avLst/>
              <a:gdLst>
                <a:gd name="T0" fmla="*/ 2528 w 3112"/>
                <a:gd name="T1" fmla="*/ 2527 h 2528"/>
                <a:gd name="T2" fmla="*/ 2528 w 3112"/>
                <a:gd name="T3" fmla="*/ 2527 h 2528"/>
                <a:gd name="T4" fmla="*/ 2528 w 3112"/>
                <a:gd name="T5" fmla="*/ 2527 h 2528"/>
                <a:gd name="T6" fmla="*/ 583 w 3112"/>
                <a:gd name="T7" fmla="*/ 2527 h 2528"/>
                <a:gd name="T8" fmla="*/ 0 w 3112"/>
                <a:gd name="T9" fmla="*/ 1944 h 2528"/>
                <a:gd name="T10" fmla="*/ 0 w 3112"/>
                <a:gd name="T11" fmla="*/ 583 h 2528"/>
                <a:gd name="T12" fmla="*/ 583 w 3112"/>
                <a:gd name="T13" fmla="*/ 0 h 2528"/>
                <a:gd name="T14" fmla="*/ 2528 w 3112"/>
                <a:gd name="T15" fmla="*/ 0 h 2528"/>
                <a:gd name="T16" fmla="*/ 2528 w 3112"/>
                <a:gd name="T17" fmla="*/ 0 h 2528"/>
                <a:gd name="T18" fmla="*/ 3111 w 3112"/>
                <a:gd name="T19" fmla="*/ 1264 h 2528"/>
                <a:gd name="T20" fmla="*/ 2528 w 3112"/>
                <a:gd name="T21" fmla="*/ 2527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2" h="2528">
                  <a:moveTo>
                    <a:pt x="2528" y="2527"/>
                  </a:moveTo>
                  <a:lnTo>
                    <a:pt x="2528" y="2527"/>
                  </a:lnTo>
                  <a:lnTo>
                    <a:pt x="2528" y="2527"/>
                  </a:lnTo>
                  <a:cubicBezTo>
                    <a:pt x="583" y="2527"/>
                    <a:pt x="583" y="2527"/>
                    <a:pt x="583" y="2527"/>
                  </a:cubicBezTo>
                  <a:cubicBezTo>
                    <a:pt x="268" y="2527"/>
                    <a:pt x="0" y="2260"/>
                    <a:pt x="0" y="1944"/>
                  </a:cubicBezTo>
                  <a:cubicBezTo>
                    <a:pt x="0" y="583"/>
                    <a:pt x="0" y="583"/>
                    <a:pt x="0" y="583"/>
                  </a:cubicBezTo>
                  <a:cubicBezTo>
                    <a:pt x="0" y="243"/>
                    <a:pt x="268" y="0"/>
                    <a:pt x="583" y="0"/>
                  </a:cubicBezTo>
                  <a:cubicBezTo>
                    <a:pt x="2528" y="0"/>
                    <a:pt x="2528" y="0"/>
                    <a:pt x="2528" y="0"/>
                  </a:cubicBezTo>
                  <a:lnTo>
                    <a:pt x="2528" y="0"/>
                  </a:lnTo>
                  <a:cubicBezTo>
                    <a:pt x="3111" y="1264"/>
                    <a:pt x="3111" y="1264"/>
                    <a:pt x="3111" y="1264"/>
                  </a:cubicBezTo>
                  <a:lnTo>
                    <a:pt x="2528" y="2527"/>
                  </a:lnTo>
                </a:path>
              </a:pathLst>
            </a:custGeom>
            <a:solidFill>
              <a:srgbClr val="B4268E"/>
            </a:solidFill>
            <a:ln>
              <a:noFill/>
            </a:ln>
            <a:effectLst/>
          </p:spPr>
          <p:txBody>
            <a:bodyPr wrap="none" anchor="ctr"/>
            <a:lstStyle/>
            <a:p>
              <a:endParaRPr lang="en-US" sz="1050">
                <a:latin typeface="+mj-lt"/>
              </a:endParaRPr>
            </a:p>
          </p:txBody>
        </p:sp>
        <p:sp>
          <p:nvSpPr>
            <p:cNvPr id="4" name="Freeform 2">
              <a:extLst>
                <a:ext uri="{FF2B5EF4-FFF2-40B4-BE49-F238E27FC236}">
                  <a16:creationId xmlns:a16="http://schemas.microsoft.com/office/drawing/2014/main" id="{F5077638-B337-3E92-7BDD-CFBC3A8C0970}"/>
                </a:ext>
              </a:extLst>
            </p:cNvPr>
            <p:cNvSpPr>
              <a:spLocks noChangeArrowheads="1"/>
            </p:cNvSpPr>
            <p:nvPr/>
          </p:nvSpPr>
          <p:spPr bwMode="auto">
            <a:xfrm>
              <a:off x="1979423" y="9242196"/>
              <a:ext cx="3245311" cy="3278848"/>
            </a:xfrm>
            <a:custGeom>
              <a:avLst/>
              <a:gdLst>
                <a:gd name="T0" fmla="*/ 2528 w 3112"/>
                <a:gd name="T1" fmla="*/ 2527 h 2528"/>
                <a:gd name="T2" fmla="*/ 2528 w 3112"/>
                <a:gd name="T3" fmla="*/ 2527 h 2528"/>
                <a:gd name="T4" fmla="*/ 2528 w 3112"/>
                <a:gd name="T5" fmla="*/ 2527 h 2528"/>
                <a:gd name="T6" fmla="*/ 583 w 3112"/>
                <a:gd name="T7" fmla="*/ 2527 h 2528"/>
                <a:gd name="T8" fmla="*/ 0 w 3112"/>
                <a:gd name="T9" fmla="*/ 1944 h 2528"/>
                <a:gd name="T10" fmla="*/ 0 w 3112"/>
                <a:gd name="T11" fmla="*/ 583 h 2528"/>
                <a:gd name="T12" fmla="*/ 583 w 3112"/>
                <a:gd name="T13" fmla="*/ 0 h 2528"/>
                <a:gd name="T14" fmla="*/ 2528 w 3112"/>
                <a:gd name="T15" fmla="*/ 0 h 2528"/>
                <a:gd name="T16" fmla="*/ 2528 w 3112"/>
                <a:gd name="T17" fmla="*/ 0 h 2528"/>
                <a:gd name="T18" fmla="*/ 3111 w 3112"/>
                <a:gd name="T19" fmla="*/ 1264 h 2528"/>
                <a:gd name="T20" fmla="*/ 2528 w 3112"/>
                <a:gd name="T21" fmla="*/ 2527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2" h="2528">
                  <a:moveTo>
                    <a:pt x="2528" y="2527"/>
                  </a:moveTo>
                  <a:lnTo>
                    <a:pt x="2528" y="2527"/>
                  </a:lnTo>
                  <a:lnTo>
                    <a:pt x="2528" y="2527"/>
                  </a:lnTo>
                  <a:cubicBezTo>
                    <a:pt x="583" y="2527"/>
                    <a:pt x="583" y="2527"/>
                    <a:pt x="583" y="2527"/>
                  </a:cubicBezTo>
                  <a:cubicBezTo>
                    <a:pt x="268" y="2527"/>
                    <a:pt x="0" y="2260"/>
                    <a:pt x="0" y="1944"/>
                  </a:cubicBezTo>
                  <a:cubicBezTo>
                    <a:pt x="0" y="583"/>
                    <a:pt x="0" y="583"/>
                    <a:pt x="0" y="583"/>
                  </a:cubicBezTo>
                  <a:cubicBezTo>
                    <a:pt x="0" y="267"/>
                    <a:pt x="268" y="0"/>
                    <a:pt x="583" y="0"/>
                  </a:cubicBezTo>
                  <a:cubicBezTo>
                    <a:pt x="2528" y="0"/>
                    <a:pt x="2528" y="0"/>
                    <a:pt x="2528" y="0"/>
                  </a:cubicBezTo>
                  <a:lnTo>
                    <a:pt x="2528" y="0"/>
                  </a:lnTo>
                  <a:cubicBezTo>
                    <a:pt x="3111" y="1264"/>
                    <a:pt x="3111" y="1264"/>
                    <a:pt x="3111" y="1264"/>
                  </a:cubicBezTo>
                  <a:lnTo>
                    <a:pt x="2528" y="2527"/>
                  </a:lnTo>
                </a:path>
              </a:pathLst>
            </a:custGeom>
            <a:solidFill>
              <a:srgbClr val="1B4377"/>
            </a:solidFill>
            <a:ln>
              <a:noFill/>
            </a:ln>
            <a:effectLst/>
          </p:spPr>
          <p:txBody>
            <a:bodyPr wrap="none" anchor="ctr"/>
            <a:lstStyle/>
            <a:p>
              <a:endParaRPr lang="en-US" sz="1050">
                <a:latin typeface="+mj-lt"/>
              </a:endParaRPr>
            </a:p>
          </p:txBody>
        </p:sp>
        <p:sp>
          <p:nvSpPr>
            <p:cNvPr id="5" name="Freeform 3">
              <a:extLst>
                <a:ext uri="{FF2B5EF4-FFF2-40B4-BE49-F238E27FC236}">
                  <a16:creationId xmlns:a16="http://schemas.microsoft.com/office/drawing/2014/main" id="{3BC92E34-421B-D2BD-000E-BC6D07C4ABEE}"/>
                </a:ext>
              </a:extLst>
            </p:cNvPr>
            <p:cNvSpPr>
              <a:spLocks noChangeArrowheads="1"/>
            </p:cNvSpPr>
            <p:nvPr/>
          </p:nvSpPr>
          <p:spPr bwMode="auto">
            <a:xfrm>
              <a:off x="12708154" y="4886743"/>
              <a:ext cx="3217731" cy="3278844"/>
            </a:xfrm>
            <a:custGeom>
              <a:avLst/>
              <a:gdLst>
                <a:gd name="T0" fmla="*/ 2503 w 3087"/>
                <a:gd name="T1" fmla="*/ 2527 h 2528"/>
                <a:gd name="T2" fmla="*/ 2503 w 3087"/>
                <a:gd name="T3" fmla="*/ 2527 h 2528"/>
                <a:gd name="T4" fmla="*/ 2503 w 3087"/>
                <a:gd name="T5" fmla="*/ 2527 h 2528"/>
                <a:gd name="T6" fmla="*/ 558 w 3087"/>
                <a:gd name="T7" fmla="*/ 2527 h 2528"/>
                <a:gd name="T8" fmla="*/ 0 w 3087"/>
                <a:gd name="T9" fmla="*/ 1944 h 2528"/>
                <a:gd name="T10" fmla="*/ 0 w 3087"/>
                <a:gd name="T11" fmla="*/ 583 h 2528"/>
                <a:gd name="T12" fmla="*/ 558 w 3087"/>
                <a:gd name="T13" fmla="*/ 0 h 2528"/>
                <a:gd name="T14" fmla="*/ 2503 w 3087"/>
                <a:gd name="T15" fmla="*/ 0 h 2528"/>
                <a:gd name="T16" fmla="*/ 2503 w 3087"/>
                <a:gd name="T17" fmla="*/ 0 h 2528"/>
                <a:gd name="T18" fmla="*/ 3086 w 3087"/>
                <a:gd name="T19" fmla="*/ 1264 h 2528"/>
                <a:gd name="T20" fmla="*/ 2503 w 3087"/>
                <a:gd name="T21" fmla="*/ 2527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87" h="2528">
                  <a:moveTo>
                    <a:pt x="2503" y="2527"/>
                  </a:moveTo>
                  <a:lnTo>
                    <a:pt x="2503" y="2527"/>
                  </a:lnTo>
                  <a:lnTo>
                    <a:pt x="2503" y="2527"/>
                  </a:lnTo>
                  <a:cubicBezTo>
                    <a:pt x="558" y="2527"/>
                    <a:pt x="558" y="2527"/>
                    <a:pt x="558" y="2527"/>
                  </a:cubicBezTo>
                  <a:cubicBezTo>
                    <a:pt x="243" y="2527"/>
                    <a:pt x="0" y="2260"/>
                    <a:pt x="0" y="1944"/>
                  </a:cubicBezTo>
                  <a:cubicBezTo>
                    <a:pt x="0" y="583"/>
                    <a:pt x="0" y="583"/>
                    <a:pt x="0" y="583"/>
                  </a:cubicBezTo>
                  <a:cubicBezTo>
                    <a:pt x="0" y="243"/>
                    <a:pt x="243" y="0"/>
                    <a:pt x="558" y="0"/>
                  </a:cubicBezTo>
                  <a:cubicBezTo>
                    <a:pt x="2503" y="0"/>
                    <a:pt x="2503" y="0"/>
                    <a:pt x="2503" y="0"/>
                  </a:cubicBezTo>
                  <a:lnTo>
                    <a:pt x="2503" y="0"/>
                  </a:lnTo>
                  <a:cubicBezTo>
                    <a:pt x="3086" y="1264"/>
                    <a:pt x="3086" y="1264"/>
                    <a:pt x="3086" y="1264"/>
                  </a:cubicBezTo>
                  <a:lnTo>
                    <a:pt x="2503" y="2527"/>
                  </a:lnTo>
                </a:path>
              </a:pathLst>
            </a:custGeom>
            <a:solidFill>
              <a:srgbClr val="87B2B2"/>
            </a:solidFill>
            <a:ln>
              <a:noFill/>
            </a:ln>
            <a:effectLst/>
          </p:spPr>
          <p:txBody>
            <a:bodyPr wrap="none" anchor="ctr"/>
            <a:lstStyle/>
            <a:p>
              <a:endParaRPr lang="en-US" sz="1050">
                <a:latin typeface="+mj-lt"/>
              </a:endParaRPr>
            </a:p>
          </p:txBody>
        </p:sp>
        <p:sp>
          <p:nvSpPr>
            <p:cNvPr id="6" name="Freeform 4">
              <a:extLst>
                <a:ext uri="{FF2B5EF4-FFF2-40B4-BE49-F238E27FC236}">
                  <a16:creationId xmlns:a16="http://schemas.microsoft.com/office/drawing/2014/main" id="{E7462BAC-1FA5-8F65-C2C9-5BA4F0E20978}"/>
                </a:ext>
              </a:extLst>
            </p:cNvPr>
            <p:cNvSpPr>
              <a:spLocks noChangeArrowheads="1"/>
            </p:cNvSpPr>
            <p:nvPr/>
          </p:nvSpPr>
          <p:spPr bwMode="auto">
            <a:xfrm>
              <a:off x="4815624" y="4886743"/>
              <a:ext cx="6932988" cy="3313179"/>
            </a:xfrm>
            <a:custGeom>
              <a:avLst/>
              <a:gdLst>
                <a:gd name="T0" fmla="*/ 5396 w 5980"/>
                <a:gd name="T1" fmla="*/ 2552 h 2553"/>
                <a:gd name="T2" fmla="*/ 5323 w 5980"/>
                <a:gd name="T3" fmla="*/ 2503 h 2553"/>
                <a:gd name="T4" fmla="*/ 5858 w 5980"/>
                <a:gd name="T5" fmla="*/ 1313 h 2553"/>
                <a:gd name="T6" fmla="*/ 5323 w 5980"/>
                <a:gd name="T7" fmla="*/ 97 h 2553"/>
                <a:gd name="T8" fmla="*/ 49 w 5980"/>
                <a:gd name="T9" fmla="*/ 97 h 2553"/>
                <a:gd name="T10" fmla="*/ 0 w 5980"/>
                <a:gd name="T11" fmla="*/ 0 h 2553"/>
                <a:gd name="T12" fmla="*/ 5372 w 5980"/>
                <a:gd name="T13" fmla="*/ 0 h 2553"/>
                <a:gd name="T14" fmla="*/ 5979 w 5980"/>
                <a:gd name="T15" fmla="*/ 1313 h 2553"/>
                <a:gd name="T16" fmla="*/ 5396 w 5980"/>
                <a:gd name="T17" fmla="*/ 2552 h 2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80" h="2553">
                  <a:moveTo>
                    <a:pt x="5396" y="2552"/>
                  </a:moveTo>
                  <a:lnTo>
                    <a:pt x="5323" y="2503"/>
                  </a:lnTo>
                  <a:lnTo>
                    <a:pt x="5858" y="1313"/>
                  </a:lnTo>
                  <a:lnTo>
                    <a:pt x="5323" y="97"/>
                  </a:lnTo>
                  <a:lnTo>
                    <a:pt x="49" y="97"/>
                  </a:lnTo>
                  <a:lnTo>
                    <a:pt x="0" y="0"/>
                  </a:lnTo>
                  <a:lnTo>
                    <a:pt x="5372" y="0"/>
                  </a:lnTo>
                  <a:lnTo>
                    <a:pt x="5979" y="1313"/>
                  </a:lnTo>
                  <a:lnTo>
                    <a:pt x="5396" y="2552"/>
                  </a:lnTo>
                </a:path>
              </a:pathLst>
            </a:custGeom>
            <a:solidFill>
              <a:schemeClr val="bg1">
                <a:lumMod val="50000"/>
                <a:alpha val="10000"/>
              </a:schemeClr>
            </a:solidFill>
            <a:ln>
              <a:noFill/>
            </a:ln>
            <a:effectLst/>
          </p:spPr>
          <p:txBody>
            <a:bodyPr wrap="none" anchor="ctr"/>
            <a:lstStyle/>
            <a:p>
              <a:endParaRPr lang="en-US" sz="1050">
                <a:latin typeface="+mj-lt"/>
              </a:endParaRPr>
            </a:p>
          </p:txBody>
        </p:sp>
        <p:sp>
          <p:nvSpPr>
            <p:cNvPr id="7" name="Freeform 5">
              <a:extLst>
                <a:ext uri="{FF2B5EF4-FFF2-40B4-BE49-F238E27FC236}">
                  <a16:creationId xmlns:a16="http://schemas.microsoft.com/office/drawing/2014/main" id="{B231E76A-4197-A8B6-8F8F-C86CF1EA20CA}"/>
                </a:ext>
              </a:extLst>
            </p:cNvPr>
            <p:cNvSpPr>
              <a:spLocks noChangeArrowheads="1"/>
            </p:cNvSpPr>
            <p:nvPr/>
          </p:nvSpPr>
          <p:spPr bwMode="auto">
            <a:xfrm>
              <a:off x="15516773" y="4886743"/>
              <a:ext cx="6932988" cy="3313179"/>
            </a:xfrm>
            <a:custGeom>
              <a:avLst/>
              <a:gdLst>
                <a:gd name="T0" fmla="*/ 5396 w 5980"/>
                <a:gd name="T1" fmla="*/ 2552 h 2553"/>
                <a:gd name="T2" fmla="*/ 5323 w 5980"/>
                <a:gd name="T3" fmla="*/ 2503 h 2553"/>
                <a:gd name="T4" fmla="*/ 5858 w 5980"/>
                <a:gd name="T5" fmla="*/ 1313 h 2553"/>
                <a:gd name="T6" fmla="*/ 5323 w 5980"/>
                <a:gd name="T7" fmla="*/ 97 h 2553"/>
                <a:gd name="T8" fmla="*/ 49 w 5980"/>
                <a:gd name="T9" fmla="*/ 97 h 2553"/>
                <a:gd name="T10" fmla="*/ 0 w 5980"/>
                <a:gd name="T11" fmla="*/ 0 h 2553"/>
                <a:gd name="T12" fmla="*/ 5372 w 5980"/>
                <a:gd name="T13" fmla="*/ 0 h 2553"/>
                <a:gd name="T14" fmla="*/ 5979 w 5980"/>
                <a:gd name="T15" fmla="*/ 1313 h 2553"/>
                <a:gd name="T16" fmla="*/ 5396 w 5980"/>
                <a:gd name="T17" fmla="*/ 2552 h 2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80" h="2553">
                  <a:moveTo>
                    <a:pt x="5396" y="2552"/>
                  </a:moveTo>
                  <a:lnTo>
                    <a:pt x="5323" y="2503"/>
                  </a:lnTo>
                  <a:lnTo>
                    <a:pt x="5858" y="1313"/>
                  </a:lnTo>
                  <a:lnTo>
                    <a:pt x="5323" y="97"/>
                  </a:lnTo>
                  <a:lnTo>
                    <a:pt x="49" y="97"/>
                  </a:lnTo>
                  <a:lnTo>
                    <a:pt x="0" y="0"/>
                  </a:lnTo>
                  <a:lnTo>
                    <a:pt x="5372" y="0"/>
                  </a:lnTo>
                  <a:lnTo>
                    <a:pt x="5979" y="1313"/>
                  </a:lnTo>
                  <a:lnTo>
                    <a:pt x="5396" y="2552"/>
                  </a:lnTo>
                </a:path>
              </a:pathLst>
            </a:custGeom>
            <a:solidFill>
              <a:schemeClr val="bg1">
                <a:lumMod val="50000"/>
                <a:alpha val="10000"/>
              </a:schemeClr>
            </a:solidFill>
            <a:ln>
              <a:noFill/>
            </a:ln>
            <a:effectLst/>
          </p:spPr>
          <p:txBody>
            <a:bodyPr wrap="none" anchor="ctr"/>
            <a:lstStyle/>
            <a:p>
              <a:endParaRPr lang="en-US" sz="1050">
                <a:latin typeface="+mj-lt"/>
              </a:endParaRPr>
            </a:p>
          </p:txBody>
        </p:sp>
        <p:sp>
          <p:nvSpPr>
            <p:cNvPr id="8" name="Freeform 6">
              <a:extLst>
                <a:ext uri="{FF2B5EF4-FFF2-40B4-BE49-F238E27FC236}">
                  <a16:creationId xmlns:a16="http://schemas.microsoft.com/office/drawing/2014/main" id="{C89D8B6E-8934-6152-9969-81B80337F42D}"/>
                </a:ext>
              </a:extLst>
            </p:cNvPr>
            <p:cNvSpPr>
              <a:spLocks noChangeArrowheads="1"/>
            </p:cNvSpPr>
            <p:nvPr/>
          </p:nvSpPr>
          <p:spPr bwMode="auto">
            <a:xfrm>
              <a:off x="4815624" y="9242194"/>
              <a:ext cx="6932988" cy="3313181"/>
            </a:xfrm>
            <a:custGeom>
              <a:avLst/>
              <a:gdLst>
                <a:gd name="T0" fmla="*/ 5396 w 5980"/>
                <a:gd name="T1" fmla="*/ 2551 h 2552"/>
                <a:gd name="T2" fmla="*/ 5323 w 5980"/>
                <a:gd name="T3" fmla="*/ 2527 h 2552"/>
                <a:gd name="T4" fmla="*/ 5858 w 5980"/>
                <a:gd name="T5" fmla="*/ 1312 h 2552"/>
                <a:gd name="T6" fmla="*/ 5323 w 5980"/>
                <a:gd name="T7" fmla="*/ 97 h 2552"/>
                <a:gd name="T8" fmla="*/ 49 w 5980"/>
                <a:gd name="T9" fmla="*/ 97 h 2552"/>
                <a:gd name="T10" fmla="*/ 0 w 5980"/>
                <a:gd name="T11" fmla="*/ 0 h 2552"/>
                <a:gd name="T12" fmla="*/ 5372 w 5980"/>
                <a:gd name="T13" fmla="*/ 0 h 2552"/>
                <a:gd name="T14" fmla="*/ 5979 w 5980"/>
                <a:gd name="T15" fmla="*/ 1312 h 2552"/>
                <a:gd name="T16" fmla="*/ 5396 w 5980"/>
                <a:gd name="T17" fmla="*/ 2551 h 2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80" h="2552">
                  <a:moveTo>
                    <a:pt x="5396" y="2551"/>
                  </a:moveTo>
                  <a:lnTo>
                    <a:pt x="5323" y="2527"/>
                  </a:lnTo>
                  <a:lnTo>
                    <a:pt x="5858" y="1312"/>
                  </a:lnTo>
                  <a:lnTo>
                    <a:pt x="5323" y="97"/>
                  </a:lnTo>
                  <a:lnTo>
                    <a:pt x="49" y="97"/>
                  </a:lnTo>
                  <a:lnTo>
                    <a:pt x="0" y="0"/>
                  </a:lnTo>
                  <a:lnTo>
                    <a:pt x="5372" y="0"/>
                  </a:lnTo>
                  <a:lnTo>
                    <a:pt x="5979" y="1312"/>
                  </a:lnTo>
                  <a:lnTo>
                    <a:pt x="5396" y="2551"/>
                  </a:lnTo>
                </a:path>
              </a:pathLst>
            </a:custGeom>
            <a:solidFill>
              <a:schemeClr val="bg1">
                <a:lumMod val="50000"/>
                <a:alpha val="10000"/>
              </a:schemeClr>
            </a:solidFill>
            <a:ln>
              <a:noFill/>
            </a:ln>
            <a:effectLst/>
          </p:spPr>
          <p:txBody>
            <a:bodyPr wrap="none" anchor="ctr"/>
            <a:lstStyle/>
            <a:p>
              <a:endParaRPr lang="en-US" sz="1050">
                <a:latin typeface="+mj-lt"/>
              </a:endParaRPr>
            </a:p>
          </p:txBody>
        </p:sp>
        <p:sp>
          <p:nvSpPr>
            <p:cNvPr id="9" name="Freeform 7">
              <a:extLst>
                <a:ext uri="{FF2B5EF4-FFF2-40B4-BE49-F238E27FC236}">
                  <a16:creationId xmlns:a16="http://schemas.microsoft.com/office/drawing/2014/main" id="{46C2EEFA-2545-607C-4473-C82E067DE9B4}"/>
                </a:ext>
              </a:extLst>
            </p:cNvPr>
            <p:cNvSpPr>
              <a:spLocks noChangeArrowheads="1"/>
            </p:cNvSpPr>
            <p:nvPr/>
          </p:nvSpPr>
          <p:spPr bwMode="auto">
            <a:xfrm>
              <a:off x="12505896" y="9242196"/>
              <a:ext cx="3240715" cy="3278849"/>
            </a:xfrm>
            <a:custGeom>
              <a:avLst/>
              <a:gdLst>
                <a:gd name="T0" fmla="*/ 2527 w 3111"/>
                <a:gd name="T1" fmla="*/ 2527 h 2528"/>
                <a:gd name="T2" fmla="*/ 2527 w 3111"/>
                <a:gd name="T3" fmla="*/ 2527 h 2528"/>
                <a:gd name="T4" fmla="*/ 2527 w 3111"/>
                <a:gd name="T5" fmla="*/ 2527 h 2528"/>
                <a:gd name="T6" fmla="*/ 583 w 3111"/>
                <a:gd name="T7" fmla="*/ 2527 h 2528"/>
                <a:gd name="T8" fmla="*/ 0 w 3111"/>
                <a:gd name="T9" fmla="*/ 1944 h 2528"/>
                <a:gd name="T10" fmla="*/ 0 w 3111"/>
                <a:gd name="T11" fmla="*/ 583 h 2528"/>
                <a:gd name="T12" fmla="*/ 583 w 3111"/>
                <a:gd name="T13" fmla="*/ 0 h 2528"/>
                <a:gd name="T14" fmla="*/ 2527 w 3111"/>
                <a:gd name="T15" fmla="*/ 0 h 2528"/>
                <a:gd name="T16" fmla="*/ 2527 w 3111"/>
                <a:gd name="T17" fmla="*/ 0 h 2528"/>
                <a:gd name="T18" fmla="*/ 3110 w 3111"/>
                <a:gd name="T19" fmla="*/ 1264 h 2528"/>
                <a:gd name="T20" fmla="*/ 2527 w 3111"/>
                <a:gd name="T21" fmla="*/ 2527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1" h="2528">
                  <a:moveTo>
                    <a:pt x="2527" y="2527"/>
                  </a:moveTo>
                  <a:lnTo>
                    <a:pt x="2527" y="2527"/>
                  </a:lnTo>
                  <a:lnTo>
                    <a:pt x="2527" y="2527"/>
                  </a:lnTo>
                  <a:cubicBezTo>
                    <a:pt x="583" y="2527"/>
                    <a:pt x="583" y="2527"/>
                    <a:pt x="583" y="2527"/>
                  </a:cubicBezTo>
                  <a:cubicBezTo>
                    <a:pt x="266" y="2527"/>
                    <a:pt x="0" y="2260"/>
                    <a:pt x="0" y="1944"/>
                  </a:cubicBezTo>
                  <a:cubicBezTo>
                    <a:pt x="0" y="583"/>
                    <a:pt x="0" y="583"/>
                    <a:pt x="0" y="583"/>
                  </a:cubicBezTo>
                  <a:cubicBezTo>
                    <a:pt x="0" y="267"/>
                    <a:pt x="266" y="0"/>
                    <a:pt x="583" y="0"/>
                  </a:cubicBezTo>
                  <a:cubicBezTo>
                    <a:pt x="2527" y="0"/>
                    <a:pt x="2527" y="0"/>
                    <a:pt x="2527" y="0"/>
                  </a:cubicBezTo>
                  <a:lnTo>
                    <a:pt x="2527" y="0"/>
                  </a:lnTo>
                  <a:cubicBezTo>
                    <a:pt x="3110" y="1264"/>
                    <a:pt x="3110" y="1264"/>
                    <a:pt x="3110" y="1264"/>
                  </a:cubicBezTo>
                  <a:lnTo>
                    <a:pt x="2527" y="2527"/>
                  </a:lnTo>
                </a:path>
              </a:pathLst>
            </a:custGeom>
            <a:solidFill>
              <a:srgbClr val="5B9BD5"/>
            </a:solidFill>
            <a:ln>
              <a:noFill/>
            </a:ln>
            <a:effectLst/>
          </p:spPr>
          <p:txBody>
            <a:bodyPr wrap="none" anchor="ctr"/>
            <a:lstStyle/>
            <a:p>
              <a:endParaRPr lang="en-US" sz="1050">
                <a:latin typeface="+mj-lt"/>
              </a:endParaRPr>
            </a:p>
          </p:txBody>
        </p:sp>
        <p:sp>
          <p:nvSpPr>
            <p:cNvPr id="10" name="Freeform 8">
              <a:extLst>
                <a:ext uri="{FF2B5EF4-FFF2-40B4-BE49-F238E27FC236}">
                  <a16:creationId xmlns:a16="http://schemas.microsoft.com/office/drawing/2014/main" id="{274E2ADA-02E0-E927-7301-B4C97D706D29}"/>
                </a:ext>
              </a:extLst>
            </p:cNvPr>
            <p:cNvSpPr>
              <a:spLocks noChangeArrowheads="1"/>
            </p:cNvSpPr>
            <p:nvPr/>
          </p:nvSpPr>
          <p:spPr bwMode="auto">
            <a:xfrm>
              <a:off x="15342094" y="9242194"/>
              <a:ext cx="6902313" cy="3313181"/>
            </a:xfrm>
            <a:custGeom>
              <a:avLst/>
              <a:gdLst>
                <a:gd name="T0" fmla="*/ 5395 w 5955"/>
                <a:gd name="T1" fmla="*/ 2551 h 2552"/>
                <a:gd name="T2" fmla="*/ 5297 w 5955"/>
                <a:gd name="T3" fmla="*/ 2527 h 2552"/>
                <a:gd name="T4" fmla="*/ 5857 w 5955"/>
                <a:gd name="T5" fmla="*/ 1312 h 2552"/>
                <a:gd name="T6" fmla="*/ 5297 w 5955"/>
                <a:gd name="T7" fmla="*/ 97 h 2552"/>
                <a:gd name="T8" fmla="*/ 24 w 5955"/>
                <a:gd name="T9" fmla="*/ 97 h 2552"/>
                <a:gd name="T10" fmla="*/ 0 w 5955"/>
                <a:gd name="T11" fmla="*/ 0 h 2552"/>
                <a:gd name="T12" fmla="*/ 5371 w 5955"/>
                <a:gd name="T13" fmla="*/ 0 h 2552"/>
                <a:gd name="T14" fmla="*/ 5954 w 5955"/>
                <a:gd name="T15" fmla="*/ 1312 h 2552"/>
                <a:gd name="T16" fmla="*/ 5395 w 5955"/>
                <a:gd name="T17" fmla="*/ 2551 h 2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55" h="2552">
                  <a:moveTo>
                    <a:pt x="5395" y="2551"/>
                  </a:moveTo>
                  <a:lnTo>
                    <a:pt x="5297" y="2527"/>
                  </a:lnTo>
                  <a:lnTo>
                    <a:pt x="5857" y="1312"/>
                  </a:lnTo>
                  <a:lnTo>
                    <a:pt x="5297" y="97"/>
                  </a:lnTo>
                  <a:lnTo>
                    <a:pt x="24" y="97"/>
                  </a:lnTo>
                  <a:lnTo>
                    <a:pt x="0" y="0"/>
                  </a:lnTo>
                  <a:lnTo>
                    <a:pt x="5371" y="0"/>
                  </a:lnTo>
                  <a:lnTo>
                    <a:pt x="5954" y="1312"/>
                  </a:lnTo>
                  <a:lnTo>
                    <a:pt x="5395" y="2551"/>
                  </a:lnTo>
                </a:path>
              </a:pathLst>
            </a:custGeom>
            <a:solidFill>
              <a:schemeClr val="bg1">
                <a:lumMod val="50000"/>
                <a:alpha val="10000"/>
              </a:schemeClr>
            </a:solidFill>
            <a:ln>
              <a:noFill/>
            </a:ln>
            <a:effectLst/>
          </p:spPr>
          <p:txBody>
            <a:bodyPr wrap="none" anchor="ctr"/>
            <a:lstStyle/>
            <a:p>
              <a:endParaRPr lang="en-US" sz="1050">
                <a:latin typeface="+mj-lt"/>
              </a:endParaRPr>
            </a:p>
          </p:txBody>
        </p:sp>
        <p:grpSp>
          <p:nvGrpSpPr>
            <p:cNvPr id="17" name="Group 16">
              <a:extLst>
                <a:ext uri="{FF2B5EF4-FFF2-40B4-BE49-F238E27FC236}">
                  <a16:creationId xmlns:a16="http://schemas.microsoft.com/office/drawing/2014/main" id="{0EBB7A8E-1DC4-952D-BA5B-B9A92F6DF2AC}"/>
                </a:ext>
              </a:extLst>
            </p:cNvPr>
            <p:cNvGrpSpPr/>
            <p:nvPr/>
          </p:nvGrpSpPr>
          <p:grpSpPr>
            <a:xfrm>
              <a:off x="5483983" y="5394126"/>
              <a:ext cx="5961523" cy="2307715"/>
              <a:chOff x="16184072" y="5253194"/>
              <a:chExt cx="5961523" cy="2307715"/>
            </a:xfrm>
          </p:grpSpPr>
          <p:sp>
            <p:nvSpPr>
              <p:cNvPr id="18" name="CuadroTexto 395">
                <a:extLst>
                  <a:ext uri="{FF2B5EF4-FFF2-40B4-BE49-F238E27FC236}">
                    <a16:creationId xmlns:a16="http://schemas.microsoft.com/office/drawing/2014/main" id="{ED3C1B09-4299-99F7-0531-8780949CC972}"/>
                  </a:ext>
                </a:extLst>
              </p:cNvPr>
              <p:cNvSpPr txBox="1"/>
              <p:nvPr/>
            </p:nvSpPr>
            <p:spPr>
              <a:xfrm>
                <a:off x="16212642" y="5253194"/>
                <a:ext cx="3042784" cy="493494"/>
              </a:xfrm>
              <a:prstGeom prst="rect">
                <a:avLst/>
              </a:prstGeom>
              <a:noFill/>
            </p:spPr>
            <p:txBody>
              <a:bodyPr wrap="square" rtlCol="0">
                <a:spAutoFit/>
              </a:bodyPr>
              <a:lstStyle/>
              <a:p>
                <a:r>
                  <a:rPr lang="en-US" sz="1050" b="1">
                    <a:solidFill>
                      <a:schemeClr val="tx2"/>
                    </a:solidFill>
                    <a:ea typeface="Lato" charset="0"/>
                    <a:cs typeface="Lato" charset="0"/>
                  </a:rPr>
                  <a:t>Learn and develop</a:t>
                </a:r>
              </a:p>
            </p:txBody>
          </p:sp>
          <p:sp>
            <p:nvSpPr>
              <p:cNvPr id="19" name="Rectangle 56">
                <a:extLst>
                  <a:ext uri="{FF2B5EF4-FFF2-40B4-BE49-F238E27FC236}">
                    <a16:creationId xmlns:a16="http://schemas.microsoft.com/office/drawing/2014/main" id="{859815C6-E40B-7977-8DBC-F5FFBB0C8B78}"/>
                  </a:ext>
                </a:extLst>
              </p:cNvPr>
              <p:cNvSpPr/>
              <p:nvPr/>
            </p:nvSpPr>
            <p:spPr>
              <a:xfrm>
                <a:off x="16184072" y="5945840"/>
                <a:ext cx="5961523" cy="1615069"/>
              </a:xfrm>
              <a:prstGeom prst="rect">
                <a:avLst/>
              </a:prstGeom>
            </p:spPr>
            <p:txBody>
              <a:bodyPr wrap="square">
                <a:spAutoFit/>
              </a:bodyPr>
              <a:lstStyle/>
              <a:p>
                <a:r>
                  <a:rPr lang="en-US" sz="1200">
                    <a:latin typeface="+mj-lt"/>
                    <a:ea typeface="Lato Light" panose="020F0502020204030203" pitchFamily="34" charset="0"/>
                    <a:cs typeface="Lato Light" panose="020F0502020204030203" pitchFamily="34" charset="0"/>
                  </a:rPr>
                  <a:t>With a single content strategy for the university, the communication community can learn from each other, developing new ways of working</a:t>
                </a:r>
              </a:p>
            </p:txBody>
          </p:sp>
        </p:grpSp>
        <p:grpSp>
          <p:nvGrpSpPr>
            <p:cNvPr id="20" name="Group 19">
              <a:extLst>
                <a:ext uri="{FF2B5EF4-FFF2-40B4-BE49-F238E27FC236}">
                  <a16:creationId xmlns:a16="http://schemas.microsoft.com/office/drawing/2014/main" id="{DB148F40-DC1E-44E7-2B7A-FD17BD873525}"/>
                </a:ext>
              </a:extLst>
            </p:cNvPr>
            <p:cNvGrpSpPr/>
            <p:nvPr/>
          </p:nvGrpSpPr>
          <p:grpSpPr>
            <a:xfrm>
              <a:off x="16207061" y="5394126"/>
              <a:ext cx="5961523" cy="1948811"/>
              <a:chOff x="16184072" y="5253194"/>
              <a:chExt cx="5961523" cy="1948811"/>
            </a:xfrm>
          </p:grpSpPr>
          <p:sp>
            <p:nvSpPr>
              <p:cNvPr id="21" name="CuadroTexto 395">
                <a:extLst>
                  <a:ext uri="{FF2B5EF4-FFF2-40B4-BE49-F238E27FC236}">
                    <a16:creationId xmlns:a16="http://schemas.microsoft.com/office/drawing/2014/main" id="{411C952B-4E3E-2A02-0F49-80E2DC3DF7DB}"/>
                  </a:ext>
                </a:extLst>
              </p:cNvPr>
              <p:cNvSpPr txBox="1"/>
              <p:nvPr/>
            </p:nvSpPr>
            <p:spPr>
              <a:xfrm>
                <a:off x="16212642" y="5253194"/>
                <a:ext cx="2382674" cy="493494"/>
              </a:xfrm>
              <a:prstGeom prst="rect">
                <a:avLst/>
              </a:prstGeom>
              <a:noFill/>
            </p:spPr>
            <p:txBody>
              <a:bodyPr wrap="square" rtlCol="0">
                <a:spAutoFit/>
              </a:bodyPr>
              <a:lstStyle/>
              <a:p>
                <a:r>
                  <a:rPr lang="en-US" sz="1050" b="1">
                    <a:solidFill>
                      <a:schemeClr val="tx2"/>
                    </a:solidFill>
                    <a:ea typeface="Lato" charset="0"/>
                    <a:cs typeface="Lato" charset="0"/>
                  </a:rPr>
                  <a:t>Focus</a:t>
                </a:r>
              </a:p>
            </p:txBody>
          </p:sp>
          <p:sp>
            <p:nvSpPr>
              <p:cNvPr id="22" name="Rectangle 56">
                <a:extLst>
                  <a:ext uri="{FF2B5EF4-FFF2-40B4-BE49-F238E27FC236}">
                    <a16:creationId xmlns:a16="http://schemas.microsoft.com/office/drawing/2014/main" id="{6677D751-4C9F-F0C6-EB28-7CE928217668}"/>
                  </a:ext>
                </a:extLst>
              </p:cNvPr>
              <p:cNvSpPr/>
              <p:nvPr/>
            </p:nvSpPr>
            <p:spPr>
              <a:xfrm>
                <a:off x="16184072" y="5945840"/>
                <a:ext cx="5961523" cy="1256165"/>
              </a:xfrm>
              <a:prstGeom prst="rect">
                <a:avLst/>
              </a:prstGeom>
            </p:spPr>
            <p:txBody>
              <a:bodyPr wrap="square">
                <a:spAutoFit/>
              </a:bodyPr>
              <a:lstStyle/>
              <a:p>
                <a:r>
                  <a:rPr lang="en-US" sz="1200">
                    <a:latin typeface="+mj-lt"/>
                    <a:ea typeface="Lato Light" panose="020F0502020204030203" pitchFamily="34" charset="0"/>
                    <a:cs typeface="Lato Light" panose="020F0502020204030203" pitchFamily="34" charset="0"/>
                  </a:rPr>
                  <a:t>Coordinating content strategy allows for relentless focus on the communication outcomes</a:t>
                </a:r>
              </a:p>
            </p:txBody>
          </p:sp>
        </p:grpSp>
        <p:grpSp>
          <p:nvGrpSpPr>
            <p:cNvPr id="23" name="Group 22">
              <a:extLst>
                <a:ext uri="{FF2B5EF4-FFF2-40B4-BE49-F238E27FC236}">
                  <a16:creationId xmlns:a16="http://schemas.microsoft.com/office/drawing/2014/main" id="{8099F99A-9C11-DE7D-D852-90923E4835A7}"/>
                </a:ext>
              </a:extLst>
            </p:cNvPr>
            <p:cNvGrpSpPr/>
            <p:nvPr/>
          </p:nvGrpSpPr>
          <p:grpSpPr>
            <a:xfrm>
              <a:off x="5483983" y="9725196"/>
              <a:ext cx="5961523" cy="1589907"/>
              <a:chOff x="16184072" y="5253194"/>
              <a:chExt cx="5961523" cy="1589907"/>
            </a:xfrm>
          </p:grpSpPr>
          <p:sp>
            <p:nvSpPr>
              <p:cNvPr id="24" name="CuadroTexto 395">
                <a:extLst>
                  <a:ext uri="{FF2B5EF4-FFF2-40B4-BE49-F238E27FC236}">
                    <a16:creationId xmlns:a16="http://schemas.microsoft.com/office/drawing/2014/main" id="{3CFB7066-1A96-8BCE-F132-A29B9ACA360B}"/>
                  </a:ext>
                </a:extLst>
              </p:cNvPr>
              <p:cNvSpPr txBox="1"/>
              <p:nvPr/>
            </p:nvSpPr>
            <p:spPr>
              <a:xfrm>
                <a:off x="16212642" y="5253194"/>
                <a:ext cx="3042784" cy="493494"/>
              </a:xfrm>
              <a:prstGeom prst="rect">
                <a:avLst/>
              </a:prstGeom>
              <a:noFill/>
            </p:spPr>
            <p:txBody>
              <a:bodyPr wrap="square" rtlCol="0">
                <a:spAutoFit/>
              </a:bodyPr>
              <a:lstStyle/>
              <a:p>
                <a:r>
                  <a:rPr lang="en-US" sz="1050" b="1">
                    <a:solidFill>
                      <a:schemeClr val="tx2"/>
                    </a:solidFill>
                    <a:ea typeface="Lato" charset="0"/>
                    <a:cs typeface="Lato" charset="0"/>
                  </a:rPr>
                  <a:t>Cohesive approach</a:t>
                </a:r>
              </a:p>
            </p:txBody>
          </p:sp>
          <p:sp>
            <p:nvSpPr>
              <p:cNvPr id="25" name="Rectangle 56">
                <a:extLst>
                  <a:ext uri="{FF2B5EF4-FFF2-40B4-BE49-F238E27FC236}">
                    <a16:creationId xmlns:a16="http://schemas.microsoft.com/office/drawing/2014/main" id="{E82EF43E-7B93-822A-CAC7-5147EDB37159}"/>
                  </a:ext>
                </a:extLst>
              </p:cNvPr>
              <p:cNvSpPr/>
              <p:nvPr/>
            </p:nvSpPr>
            <p:spPr>
              <a:xfrm>
                <a:off x="16184072" y="5945840"/>
                <a:ext cx="5961523" cy="897261"/>
              </a:xfrm>
              <a:prstGeom prst="rect">
                <a:avLst/>
              </a:prstGeom>
            </p:spPr>
            <p:txBody>
              <a:bodyPr wrap="square">
                <a:spAutoFit/>
              </a:bodyPr>
              <a:lstStyle/>
              <a:p>
                <a:r>
                  <a:rPr lang="en-US" sz="1200">
                    <a:latin typeface="+mj-lt"/>
                    <a:ea typeface="Lato Light" panose="020F0502020204030203" pitchFamily="34" charset="0"/>
                    <a:cs typeface="Lato Light" panose="020F0502020204030203" pitchFamily="34" charset="0"/>
                  </a:rPr>
                  <a:t>Improved readership of content through harmony of platform and content approach</a:t>
                </a:r>
              </a:p>
            </p:txBody>
          </p:sp>
        </p:grpSp>
        <p:grpSp>
          <p:nvGrpSpPr>
            <p:cNvPr id="26" name="Group 25">
              <a:extLst>
                <a:ext uri="{FF2B5EF4-FFF2-40B4-BE49-F238E27FC236}">
                  <a16:creationId xmlns:a16="http://schemas.microsoft.com/office/drawing/2014/main" id="{AE82D47D-3985-CA1C-38A5-EF7A31CABC63}"/>
                </a:ext>
              </a:extLst>
            </p:cNvPr>
            <p:cNvGrpSpPr/>
            <p:nvPr/>
          </p:nvGrpSpPr>
          <p:grpSpPr>
            <a:xfrm>
              <a:off x="16207061" y="9725196"/>
              <a:ext cx="5961523" cy="1589908"/>
              <a:chOff x="16184072" y="5253194"/>
              <a:chExt cx="5961523" cy="1589908"/>
            </a:xfrm>
          </p:grpSpPr>
          <p:sp>
            <p:nvSpPr>
              <p:cNvPr id="27" name="CuadroTexto 395">
                <a:extLst>
                  <a:ext uri="{FF2B5EF4-FFF2-40B4-BE49-F238E27FC236}">
                    <a16:creationId xmlns:a16="http://schemas.microsoft.com/office/drawing/2014/main" id="{27FF8A4E-6CA0-4176-9702-EC30E817DF4D}"/>
                  </a:ext>
                </a:extLst>
              </p:cNvPr>
              <p:cNvSpPr txBox="1"/>
              <p:nvPr/>
            </p:nvSpPr>
            <p:spPr>
              <a:xfrm>
                <a:off x="16212640" y="5253194"/>
                <a:ext cx="3104462" cy="493494"/>
              </a:xfrm>
              <a:prstGeom prst="rect">
                <a:avLst/>
              </a:prstGeom>
              <a:noFill/>
            </p:spPr>
            <p:txBody>
              <a:bodyPr wrap="square" rtlCol="0">
                <a:spAutoFit/>
              </a:bodyPr>
              <a:lstStyle/>
              <a:p>
                <a:r>
                  <a:rPr lang="en-US" sz="1050" b="1">
                    <a:solidFill>
                      <a:schemeClr val="tx2"/>
                    </a:solidFill>
                    <a:ea typeface="Lato" charset="0"/>
                    <a:cs typeface="Lato" charset="0"/>
                  </a:rPr>
                  <a:t>Removes complexity</a:t>
                </a:r>
              </a:p>
            </p:txBody>
          </p:sp>
          <p:sp>
            <p:nvSpPr>
              <p:cNvPr id="28" name="Rectangle 56">
                <a:extLst>
                  <a:ext uri="{FF2B5EF4-FFF2-40B4-BE49-F238E27FC236}">
                    <a16:creationId xmlns:a16="http://schemas.microsoft.com/office/drawing/2014/main" id="{A4ED0DB4-ADE6-F560-855D-A82B77DDBB52}"/>
                  </a:ext>
                </a:extLst>
              </p:cNvPr>
              <p:cNvSpPr/>
              <p:nvPr/>
            </p:nvSpPr>
            <p:spPr>
              <a:xfrm>
                <a:off x="16184072" y="5945841"/>
                <a:ext cx="5961523" cy="897261"/>
              </a:xfrm>
              <a:prstGeom prst="rect">
                <a:avLst/>
              </a:prstGeom>
            </p:spPr>
            <p:txBody>
              <a:bodyPr wrap="square">
                <a:spAutoFit/>
              </a:bodyPr>
              <a:lstStyle/>
              <a:p>
                <a:r>
                  <a:rPr lang="en-US" sz="1200">
                    <a:latin typeface="+mj-lt"/>
                    <a:ea typeface="Lato Light" panose="020F0502020204030203" pitchFamily="34" charset="0"/>
                    <a:cs typeface="Lato Light" panose="020F0502020204030203" pitchFamily="34" charset="0"/>
                  </a:rPr>
                  <a:t>Simplifies content delivery through agreed standards and approaches</a:t>
                </a:r>
              </a:p>
            </p:txBody>
          </p:sp>
        </p:grpSp>
      </p:grpSp>
      <p:pic>
        <p:nvPicPr>
          <p:cNvPr id="33" name="Graphic 32">
            <a:extLst>
              <a:ext uri="{FF2B5EF4-FFF2-40B4-BE49-F238E27FC236}">
                <a16:creationId xmlns:a16="http://schemas.microsoft.com/office/drawing/2014/main" id="{7F16E4F7-91C0-3062-8447-424B06A76FEF}"/>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722218" y="2298951"/>
            <a:ext cx="1066800" cy="1066800"/>
          </a:xfrm>
          <a:prstGeom prst="rect">
            <a:avLst/>
          </a:prstGeom>
        </p:spPr>
      </p:pic>
      <p:pic>
        <p:nvPicPr>
          <p:cNvPr id="34" name="Graphic 33">
            <a:extLst>
              <a:ext uri="{FF2B5EF4-FFF2-40B4-BE49-F238E27FC236}">
                <a16:creationId xmlns:a16="http://schemas.microsoft.com/office/drawing/2014/main" id="{AC757432-22A8-FB1D-0D85-D9BC18A60803}"/>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6244093" y="2298951"/>
            <a:ext cx="1066800" cy="1066800"/>
          </a:xfrm>
          <a:prstGeom prst="rect">
            <a:avLst/>
          </a:prstGeom>
        </p:spPr>
      </p:pic>
      <p:pic>
        <p:nvPicPr>
          <p:cNvPr id="35" name="Graphic 34">
            <a:extLst>
              <a:ext uri="{FF2B5EF4-FFF2-40B4-BE49-F238E27FC236}">
                <a16:creationId xmlns:a16="http://schemas.microsoft.com/office/drawing/2014/main" id="{67E40105-A0F4-2A63-1A8C-F7E50DF8F028}"/>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727014" y="4495082"/>
            <a:ext cx="1066800" cy="1066800"/>
          </a:xfrm>
          <a:prstGeom prst="rect">
            <a:avLst/>
          </a:prstGeom>
        </p:spPr>
      </p:pic>
      <p:pic>
        <p:nvPicPr>
          <p:cNvPr id="36" name="Graphic 35">
            <a:extLst>
              <a:ext uri="{FF2B5EF4-FFF2-40B4-BE49-F238E27FC236}">
                <a16:creationId xmlns:a16="http://schemas.microsoft.com/office/drawing/2014/main" id="{6618F9AB-E30A-297E-E0D0-2A0D2B750297}"/>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6250443" y="4469682"/>
            <a:ext cx="1066800" cy="1066800"/>
          </a:xfrm>
          <a:prstGeom prst="rect">
            <a:avLst/>
          </a:prstGeom>
        </p:spPr>
      </p:pic>
    </p:spTree>
    <p:extLst>
      <p:ext uri="{BB962C8B-B14F-4D97-AF65-F5344CB8AC3E}">
        <p14:creationId xmlns:p14="http://schemas.microsoft.com/office/powerpoint/2010/main" val="578062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DD993-0B34-32DD-6973-92C9D4B0C31C}"/>
              </a:ext>
            </a:extLst>
          </p:cNvPr>
          <p:cNvSpPr>
            <a:spLocks noGrp="1"/>
          </p:cNvSpPr>
          <p:nvPr>
            <p:ph type="title"/>
          </p:nvPr>
        </p:nvSpPr>
        <p:spPr/>
        <p:txBody>
          <a:bodyPr/>
          <a:lstStyle/>
          <a:p>
            <a:r>
              <a:rPr lang="en-US" b="1"/>
              <a:t>What does this mean for content?</a:t>
            </a:r>
          </a:p>
        </p:txBody>
      </p:sp>
      <p:pic>
        <p:nvPicPr>
          <p:cNvPr id="3" name="Picture 2" descr="A picture containing text, screenshot, electronics, display&#10;&#10;Description automatically generated">
            <a:extLst>
              <a:ext uri="{FF2B5EF4-FFF2-40B4-BE49-F238E27FC236}">
                <a16:creationId xmlns:a16="http://schemas.microsoft.com/office/drawing/2014/main" id="{7C62A69D-D396-495D-02F1-ED34402294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1624" y="1442730"/>
            <a:ext cx="3857220" cy="2198029"/>
          </a:xfrm>
          <a:prstGeom prst="rect">
            <a:avLst/>
          </a:prstGeom>
        </p:spPr>
      </p:pic>
      <p:pic>
        <p:nvPicPr>
          <p:cNvPr id="4" name="Picture Placeholder 25" descr="A screenshot of a computer&#10;&#10;Description automatically generated">
            <a:extLst>
              <a:ext uri="{FF2B5EF4-FFF2-40B4-BE49-F238E27FC236}">
                <a16:creationId xmlns:a16="http://schemas.microsoft.com/office/drawing/2014/main" id="{B0C7F663-C1D8-5813-1A18-7E224D2DA84F}"/>
              </a:ext>
            </a:extLst>
          </p:cNvPr>
          <p:cNvPicPr>
            <a:picLocks noChangeAspect="1"/>
          </p:cNvPicPr>
          <p:nvPr/>
        </p:nvPicPr>
        <p:blipFill>
          <a:blip r:embed="rId4" cstate="print">
            <a:extLst>
              <a:ext uri="{28A0092B-C50C-407E-A947-70E740481C1C}">
                <a14:useLocalDpi xmlns:a14="http://schemas.microsoft.com/office/drawing/2010/main" val="0"/>
              </a:ext>
            </a:extLst>
          </a:blip>
          <a:srcRect t="8026" b="8026"/>
          <a:stretch>
            <a:fillRect/>
          </a:stretch>
        </p:blipFill>
        <p:spPr>
          <a:xfrm>
            <a:off x="4631477" y="1540420"/>
            <a:ext cx="2957513" cy="1943100"/>
          </a:xfrm>
          <a:prstGeom prst="rect">
            <a:avLst/>
          </a:prstGeom>
        </p:spPr>
      </p:pic>
      <p:grpSp>
        <p:nvGrpSpPr>
          <p:cNvPr id="5" name="Group 4">
            <a:extLst>
              <a:ext uri="{FF2B5EF4-FFF2-40B4-BE49-F238E27FC236}">
                <a16:creationId xmlns:a16="http://schemas.microsoft.com/office/drawing/2014/main" id="{4D2C9BEC-F80B-987C-2EB8-603E43005B6A}"/>
              </a:ext>
            </a:extLst>
          </p:cNvPr>
          <p:cNvGrpSpPr/>
          <p:nvPr/>
        </p:nvGrpSpPr>
        <p:grpSpPr>
          <a:xfrm>
            <a:off x="6476324" y="2316763"/>
            <a:ext cx="1084031" cy="1675016"/>
            <a:chOff x="9082627" y="3644905"/>
            <a:chExt cx="1818825" cy="2810398"/>
          </a:xfrm>
        </p:grpSpPr>
        <p:pic>
          <p:nvPicPr>
            <p:cNvPr id="6" name="Picture 5" descr="Graphical user interface&#10;&#10;Description automatically generated">
              <a:extLst>
                <a:ext uri="{FF2B5EF4-FFF2-40B4-BE49-F238E27FC236}">
                  <a16:creationId xmlns:a16="http://schemas.microsoft.com/office/drawing/2014/main" id="{116FEF83-3614-1A23-EEDC-BF7C8936AAE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412053" y="3981685"/>
              <a:ext cx="1205102" cy="2231155"/>
            </a:xfrm>
            <a:prstGeom prst="rect">
              <a:avLst/>
            </a:prstGeom>
          </p:spPr>
        </p:pic>
        <p:pic>
          <p:nvPicPr>
            <p:cNvPr id="7" name="Grafik 47" descr="Ein Bild, das Monitor, Foto enthält.&#10;&#10;&#10;&#10;Automatisch generierte Beschreibung">
              <a:extLst>
                <a:ext uri="{FF2B5EF4-FFF2-40B4-BE49-F238E27FC236}">
                  <a16:creationId xmlns:a16="http://schemas.microsoft.com/office/drawing/2014/main" id="{CE2E0A54-4F25-FAB6-5826-C1ED5DB8F96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82627" y="3644905"/>
              <a:ext cx="1818825" cy="2810398"/>
            </a:xfrm>
            <a:prstGeom prst="rect">
              <a:avLst/>
            </a:prstGeom>
          </p:spPr>
        </p:pic>
      </p:grpSp>
      <p:sp>
        <p:nvSpPr>
          <p:cNvPr id="8" name="TextBox 7">
            <a:extLst>
              <a:ext uri="{FF2B5EF4-FFF2-40B4-BE49-F238E27FC236}">
                <a16:creationId xmlns:a16="http://schemas.microsoft.com/office/drawing/2014/main" id="{50B09E6C-842B-443F-EE6D-B26B5A280999}"/>
              </a:ext>
            </a:extLst>
          </p:cNvPr>
          <p:cNvSpPr txBox="1"/>
          <p:nvPr/>
        </p:nvSpPr>
        <p:spPr>
          <a:xfrm>
            <a:off x="4181625" y="4688980"/>
            <a:ext cx="3857220" cy="1438068"/>
          </a:xfrm>
          <a:prstGeom prst="rect">
            <a:avLst/>
          </a:prstGeom>
          <a:solidFill>
            <a:schemeClr val="bg1">
              <a:lumMod val="95000"/>
            </a:schemeClr>
          </a:solidFill>
        </p:spPr>
        <p:txBody>
          <a:bodyPr wrap="square" tIns="72000" bIns="72000" rtlCol="0" anchor="t">
            <a:spAutoFit/>
          </a:bodyPr>
          <a:lstStyle/>
          <a:p>
            <a:pPr marL="285750" indent="-285750">
              <a:buFont typeface="Arial" panose="020B0604020202020204" pitchFamily="34" charset="0"/>
              <a:buChar char="•"/>
            </a:pPr>
            <a:r>
              <a:rPr lang="en-US" sz="1400" b="1"/>
              <a:t>A home for all internal content</a:t>
            </a:r>
            <a:r>
              <a:rPr lang="en-US" sz="1400">
                <a:latin typeface="+mj-lt"/>
              </a:rPr>
              <a:t>: All staff and staff/student content is published on the intranet</a:t>
            </a:r>
          </a:p>
          <a:p>
            <a:pPr marL="285750" indent="-285750">
              <a:buFont typeface="Arial" panose="020B0604020202020204" pitchFamily="34" charset="0"/>
              <a:buChar char="•"/>
            </a:pPr>
            <a:endParaRPr lang="en-US" sz="1400">
              <a:latin typeface="+mj-lt"/>
            </a:endParaRPr>
          </a:p>
          <a:p>
            <a:pPr marL="285750" indent="-285750">
              <a:buFont typeface="Arial" panose="020B0604020202020204" pitchFamily="34" charset="0"/>
              <a:buChar char="•"/>
            </a:pPr>
            <a:r>
              <a:rPr lang="en-US" sz="1400" b="1"/>
              <a:t>Staff services</a:t>
            </a:r>
            <a:r>
              <a:rPr lang="en-US" sz="1400">
                <a:latin typeface="+mj-lt"/>
              </a:rPr>
              <a:t>: Linked or embedded into the intranet experience</a:t>
            </a:r>
          </a:p>
        </p:txBody>
      </p:sp>
      <p:sp>
        <p:nvSpPr>
          <p:cNvPr id="18" name="TextBox 17">
            <a:extLst>
              <a:ext uri="{FF2B5EF4-FFF2-40B4-BE49-F238E27FC236}">
                <a16:creationId xmlns:a16="http://schemas.microsoft.com/office/drawing/2014/main" id="{47C38633-D73D-F056-A602-13F3C7C3E6AB}"/>
              </a:ext>
            </a:extLst>
          </p:cNvPr>
          <p:cNvSpPr txBox="1"/>
          <p:nvPr/>
        </p:nvSpPr>
        <p:spPr>
          <a:xfrm>
            <a:off x="4181624" y="4105659"/>
            <a:ext cx="3857220" cy="523220"/>
          </a:xfrm>
          <a:prstGeom prst="rect">
            <a:avLst/>
          </a:prstGeom>
          <a:noFill/>
        </p:spPr>
        <p:txBody>
          <a:bodyPr wrap="square">
            <a:spAutoFit/>
          </a:bodyPr>
          <a:lstStyle/>
          <a:p>
            <a:pPr algn="ctr"/>
            <a:r>
              <a:rPr lang="en-US" sz="1400">
                <a:latin typeface="+mj-lt"/>
                <a:cs typeface="Calibri" panose="020F0502020204030204" pitchFamily="34" charset="0"/>
              </a:rPr>
              <a:t>Content relevant to every staff member or student goes to the </a:t>
            </a:r>
            <a:r>
              <a:rPr lang="en-US" sz="1400" b="1">
                <a:cs typeface="Calibri" panose="020F0502020204030204" pitchFamily="34" charset="0"/>
              </a:rPr>
              <a:t>intranet</a:t>
            </a:r>
            <a:endParaRPr lang="en-US" sz="1400" b="1"/>
          </a:p>
        </p:txBody>
      </p:sp>
      <p:sp>
        <p:nvSpPr>
          <p:cNvPr id="21" name="TextBox 20">
            <a:extLst>
              <a:ext uri="{FF2B5EF4-FFF2-40B4-BE49-F238E27FC236}">
                <a16:creationId xmlns:a16="http://schemas.microsoft.com/office/drawing/2014/main" id="{2365BCAD-3D3F-3C18-28A7-C527F4365489}"/>
              </a:ext>
            </a:extLst>
          </p:cNvPr>
          <p:cNvSpPr txBox="1"/>
          <p:nvPr/>
        </p:nvSpPr>
        <p:spPr>
          <a:xfrm>
            <a:off x="4195197" y="1145590"/>
            <a:ext cx="3857220" cy="307777"/>
          </a:xfrm>
          <a:prstGeom prst="rect">
            <a:avLst/>
          </a:prstGeom>
          <a:noFill/>
        </p:spPr>
        <p:txBody>
          <a:bodyPr wrap="square">
            <a:spAutoFit/>
          </a:bodyPr>
          <a:lstStyle/>
          <a:p>
            <a:pPr algn="ctr"/>
            <a:r>
              <a:rPr lang="en-US" sz="1400">
                <a:latin typeface="+mj-lt"/>
                <a:cs typeface="Calibri" panose="020F0502020204030204" pitchFamily="34" charset="0"/>
              </a:rPr>
              <a:t>The Intranet</a:t>
            </a:r>
            <a:endParaRPr lang="en-US" sz="1400" b="1"/>
          </a:p>
        </p:txBody>
      </p:sp>
      <p:pic>
        <p:nvPicPr>
          <p:cNvPr id="9" name="Picture 8" descr="A picture containing text, screenshot, electronics, display&#10;&#10;Description automatically generated">
            <a:extLst>
              <a:ext uri="{FF2B5EF4-FFF2-40B4-BE49-F238E27FC236}">
                <a16:creationId xmlns:a16="http://schemas.microsoft.com/office/drawing/2014/main" id="{E8BE1519-C582-A5AE-29B9-45BE6398ACA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5708" y="1524444"/>
            <a:ext cx="3713508" cy="2116135"/>
          </a:xfrm>
          <a:prstGeom prst="rect">
            <a:avLst/>
          </a:prstGeom>
        </p:spPr>
      </p:pic>
      <p:sp>
        <p:nvSpPr>
          <p:cNvPr id="10" name="TextBox 9">
            <a:extLst>
              <a:ext uri="{FF2B5EF4-FFF2-40B4-BE49-F238E27FC236}">
                <a16:creationId xmlns:a16="http://schemas.microsoft.com/office/drawing/2014/main" id="{37221547-90EC-B1F3-3599-8462DDAA321A}"/>
              </a:ext>
            </a:extLst>
          </p:cNvPr>
          <p:cNvSpPr txBox="1"/>
          <p:nvPr/>
        </p:nvSpPr>
        <p:spPr>
          <a:xfrm>
            <a:off x="102539" y="4702807"/>
            <a:ext cx="3906677" cy="1890836"/>
          </a:xfrm>
          <a:prstGeom prst="rect">
            <a:avLst/>
          </a:prstGeom>
          <a:solidFill>
            <a:schemeClr val="bg1">
              <a:lumMod val="95000"/>
            </a:schemeClr>
          </a:solidFill>
        </p:spPr>
        <p:txBody>
          <a:bodyPr wrap="square" lIns="91440" tIns="45720" rIns="91440" bIns="45720" rtlCol="0" anchor="t">
            <a:noAutofit/>
          </a:bodyPr>
          <a:lstStyle/>
          <a:p>
            <a:pPr marL="285750" indent="-285750">
              <a:buFont typeface="Arial" panose="020B0604020202020204" pitchFamily="34" charset="0"/>
              <a:buChar char="•"/>
            </a:pPr>
            <a:r>
              <a:rPr lang="en-US" sz="1400" b="1"/>
              <a:t>Public and staff content</a:t>
            </a:r>
            <a:r>
              <a:rPr lang="en-US" sz="1400">
                <a:latin typeface="+mj-lt"/>
              </a:rPr>
              <a:t>: Materials of value to prospective members of staff or university visitors, re-written and re-published for external use</a:t>
            </a:r>
          </a:p>
          <a:p>
            <a:pPr marL="285750" indent="-285750">
              <a:buFont typeface="Arial" panose="020B0604020202020204" pitchFamily="34" charset="0"/>
              <a:buChar char="•"/>
            </a:pPr>
            <a:endParaRPr lang="en-US" sz="1400">
              <a:latin typeface="+mj-lt"/>
            </a:endParaRPr>
          </a:p>
          <a:p>
            <a:pPr marL="285750" indent="-285750">
              <a:buFont typeface="Arial" panose="020B0604020202020204" pitchFamily="34" charset="0"/>
              <a:buChar char="•"/>
            </a:pPr>
            <a:r>
              <a:rPr lang="en-US" sz="1400" b="1"/>
              <a:t>A signpost to the intranet</a:t>
            </a:r>
            <a:r>
              <a:rPr lang="en-US" sz="1400">
                <a:latin typeface="+mj-lt"/>
              </a:rPr>
              <a:t>: A publicly accessible link to the new intranet for additional information and services</a:t>
            </a:r>
            <a:endParaRPr lang="en-US" sz="1400">
              <a:latin typeface="+mj-lt"/>
              <a:ea typeface="Calibri Light"/>
              <a:cs typeface="Calibri Light"/>
            </a:endParaRPr>
          </a:p>
        </p:txBody>
      </p:sp>
      <p:sp>
        <p:nvSpPr>
          <p:cNvPr id="19" name="TextBox 18">
            <a:extLst>
              <a:ext uri="{FF2B5EF4-FFF2-40B4-BE49-F238E27FC236}">
                <a16:creationId xmlns:a16="http://schemas.microsoft.com/office/drawing/2014/main" id="{8CEDD8CE-5FAA-0D63-83C6-EEB79F48C3AD}"/>
              </a:ext>
            </a:extLst>
          </p:cNvPr>
          <p:cNvSpPr txBox="1"/>
          <p:nvPr/>
        </p:nvSpPr>
        <p:spPr>
          <a:xfrm>
            <a:off x="102539" y="4119486"/>
            <a:ext cx="3906676" cy="523220"/>
          </a:xfrm>
          <a:prstGeom prst="rect">
            <a:avLst/>
          </a:prstGeom>
          <a:noFill/>
        </p:spPr>
        <p:txBody>
          <a:bodyPr wrap="square">
            <a:spAutoFit/>
          </a:bodyPr>
          <a:lstStyle/>
          <a:p>
            <a:pPr algn="ctr"/>
            <a:r>
              <a:rPr lang="en-US" sz="1400">
                <a:latin typeface="+mj-lt"/>
                <a:cs typeface="Calibri" panose="020F0502020204030204" pitchFamily="34" charset="0"/>
              </a:rPr>
              <a:t>Content of value to external audiences is repurposed for </a:t>
            </a:r>
            <a:r>
              <a:rPr lang="en-US" sz="1400" b="1">
                <a:cs typeface="Calibri" panose="020F0502020204030204" pitchFamily="34" charset="0"/>
              </a:rPr>
              <a:t>Staff Gateway on </a:t>
            </a:r>
            <a:r>
              <a:rPr lang="en-US" sz="1400" b="1" err="1">
                <a:cs typeface="Calibri" panose="020F0502020204030204" pitchFamily="34" charset="0"/>
              </a:rPr>
              <a:t>Oxweb</a:t>
            </a:r>
            <a:endParaRPr lang="en-US" sz="1400" b="1"/>
          </a:p>
        </p:txBody>
      </p:sp>
      <p:sp>
        <p:nvSpPr>
          <p:cNvPr id="22" name="TextBox 21">
            <a:extLst>
              <a:ext uri="{FF2B5EF4-FFF2-40B4-BE49-F238E27FC236}">
                <a16:creationId xmlns:a16="http://schemas.microsoft.com/office/drawing/2014/main" id="{7F982F27-FC99-264A-1D24-CEA6423083D5}"/>
              </a:ext>
            </a:extLst>
          </p:cNvPr>
          <p:cNvSpPr txBox="1"/>
          <p:nvPr/>
        </p:nvSpPr>
        <p:spPr>
          <a:xfrm>
            <a:off x="116112" y="1159417"/>
            <a:ext cx="3906676" cy="307777"/>
          </a:xfrm>
          <a:prstGeom prst="rect">
            <a:avLst/>
          </a:prstGeom>
          <a:noFill/>
        </p:spPr>
        <p:txBody>
          <a:bodyPr wrap="square">
            <a:spAutoFit/>
          </a:bodyPr>
          <a:lstStyle/>
          <a:p>
            <a:pPr algn="ctr"/>
            <a:r>
              <a:rPr lang="en-US" sz="1400" err="1">
                <a:latin typeface="+mj-lt"/>
                <a:cs typeface="Calibri" panose="020F0502020204030204" pitchFamily="34" charset="0"/>
              </a:rPr>
              <a:t>Oxweb</a:t>
            </a:r>
            <a:endParaRPr lang="en-US" sz="1400" b="1"/>
          </a:p>
        </p:txBody>
      </p:sp>
      <p:pic>
        <p:nvPicPr>
          <p:cNvPr id="11" name="Picture 10" descr="A picture containing text, screenshot, electronics, display&#10;&#10;Description automatically generated">
            <a:extLst>
              <a:ext uri="{FF2B5EF4-FFF2-40B4-BE49-F238E27FC236}">
                <a16:creationId xmlns:a16="http://schemas.microsoft.com/office/drawing/2014/main" id="{6C0EE3AD-9018-AB51-E6C3-DD933871C1C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04422" y="1529308"/>
            <a:ext cx="3713508" cy="2116135"/>
          </a:xfrm>
          <a:prstGeom prst="rect">
            <a:avLst/>
          </a:prstGeom>
        </p:spPr>
      </p:pic>
      <p:sp>
        <p:nvSpPr>
          <p:cNvPr id="14" name="TextBox 13">
            <a:extLst>
              <a:ext uri="{FF2B5EF4-FFF2-40B4-BE49-F238E27FC236}">
                <a16:creationId xmlns:a16="http://schemas.microsoft.com/office/drawing/2014/main" id="{F3194B4D-DDED-A888-5403-2D48F59E3804}"/>
              </a:ext>
            </a:extLst>
          </p:cNvPr>
          <p:cNvSpPr txBox="1"/>
          <p:nvPr/>
        </p:nvSpPr>
        <p:spPr>
          <a:xfrm>
            <a:off x="8211253" y="4693664"/>
            <a:ext cx="3906677" cy="1890836"/>
          </a:xfrm>
          <a:prstGeom prst="rect">
            <a:avLst/>
          </a:prstGeom>
          <a:solidFill>
            <a:schemeClr val="bg1">
              <a:lumMod val="95000"/>
            </a:schemeClr>
          </a:solidFill>
        </p:spPr>
        <p:txBody>
          <a:bodyPr wrap="square" lIns="91440" tIns="45720" rIns="91440" bIns="45720" rtlCol="0" anchor="t">
            <a:noAutofit/>
          </a:bodyPr>
          <a:lstStyle/>
          <a:p>
            <a:pPr marL="285750" indent="-285750">
              <a:buFont typeface="Arial" panose="020B0604020202020204" pitchFamily="34" charset="0"/>
              <a:buChar char="•"/>
            </a:pPr>
            <a:r>
              <a:rPr lang="en-US" sz="1400" b="1"/>
              <a:t>Immediate team use</a:t>
            </a:r>
            <a:r>
              <a:rPr lang="en-US" sz="1400">
                <a:latin typeface="+mj-lt"/>
              </a:rPr>
              <a:t>: Materials only relevant for individual teams</a:t>
            </a:r>
          </a:p>
          <a:p>
            <a:pPr marL="285750" indent="-285750">
              <a:buFont typeface="Arial" panose="020B0604020202020204" pitchFamily="34" charset="0"/>
              <a:buChar char="•"/>
            </a:pPr>
            <a:endParaRPr lang="en-US" sz="1400">
              <a:latin typeface="+mj-lt"/>
            </a:endParaRPr>
          </a:p>
          <a:p>
            <a:pPr marL="285750" indent="-285750">
              <a:buFont typeface="Arial" panose="020B0604020202020204" pitchFamily="34" charset="0"/>
              <a:buChar char="•"/>
            </a:pPr>
            <a:r>
              <a:rPr lang="en-US" sz="1400" b="1"/>
              <a:t>Work-in-progress</a:t>
            </a:r>
            <a:r>
              <a:rPr lang="en-US" sz="1400" b="1">
                <a:latin typeface="+mj-lt"/>
              </a:rPr>
              <a:t>: </a:t>
            </a:r>
            <a:r>
              <a:rPr lang="en-US" sz="1400">
                <a:latin typeface="+mj-lt"/>
              </a:rPr>
              <a:t>Materials that are in development. On completion, they may move to the intranet</a:t>
            </a:r>
          </a:p>
        </p:txBody>
      </p:sp>
      <p:sp>
        <p:nvSpPr>
          <p:cNvPr id="20" name="TextBox 19">
            <a:extLst>
              <a:ext uri="{FF2B5EF4-FFF2-40B4-BE49-F238E27FC236}">
                <a16:creationId xmlns:a16="http://schemas.microsoft.com/office/drawing/2014/main" id="{DC9FF075-0686-2417-2599-F0ADE7DF6DB4}"/>
              </a:ext>
            </a:extLst>
          </p:cNvPr>
          <p:cNvSpPr txBox="1"/>
          <p:nvPr/>
        </p:nvSpPr>
        <p:spPr>
          <a:xfrm>
            <a:off x="8238399" y="4110343"/>
            <a:ext cx="3857218" cy="523220"/>
          </a:xfrm>
          <a:prstGeom prst="rect">
            <a:avLst/>
          </a:prstGeom>
          <a:noFill/>
        </p:spPr>
        <p:txBody>
          <a:bodyPr wrap="square">
            <a:spAutoFit/>
          </a:bodyPr>
          <a:lstStyle/>
          <a:p>
            <a:pPr algn="ctr"/>
            <a:r>
              <a:rPr lang="en-US" sz="1400">
                <a:latin typeface="+mj-lt"/>
                <a:cs typeface="Calibri" panose="020F0502020204030204" pitchFamily="34" charset="0"/>
              </a:rPr>
              <a:t>Content for use by small teams, including work-in-progress on </a:t>
            </a:r>
            <a:r>
              <a:rPr lang="en-US" sz="1400" b="1">
                <a:cs typeface="Calibri" panose="020F0502020204030204" pitchFamily="34" charset="0"/>
              </a:rPr>
              <a:t>Teams and SharePoint</a:t>
            </a:r>
            <a:endParaRPr lang="en-US" sz="1400" b="1"/>
          </a:p>
        </p:txBody>
      </p:sp>
      <p:sp>
        <p:nvSpPr>
          <p:cNvPr id="23" name="TextBox 22">
            <a:extLst>
              <a:ext uri="{FF2B5EF4-FFF2-40B4-BE49-F238E27FC236}">
                <a16:creationId xmlns:a16="http://schemas.microsoft.com/office/drawing/2014/main" id="{F01EAEFE-5198-9A02-DECE-70E89A9D4E10}"/>
              </a:ext>
            </a:extLst>
          </p:cNvPr>
          <p:cNvSpPr txBox="1"/>
          <p:nvPr/>
        </p:nvSpPr>
        <p:spPr>
          <a:xfrm>
            <a:off x="8251972" y="1150274"/>
            <a:ext cx="3857218" cy="307777"/>
          </a:xfrm>
          <a:prstGeom prst="rect">
            <a:avLst/>
          </a:prstGeom>
          <a:noFill/>
        </p:spPr>
        <p:txBody>
          <a:bodyPr wrap="square">
            <a:spAutoFit/>
          </a:bodyPr>
          <a:lstStyle/>
          <a:p>
            <a:pPr algn="ctr"/>
            <a:r>
              <a:rPr lang="en-US" sz="1400">
                <a:latin typeface="+mj-lt"/>
                <a:cs typeface="Calibri" panose="020F0502020204030204" pitchFamily="34" charset="0"/>
              </a:rPr>
              <a:t>Teams and SharePoint</a:t>
            </a:r>
            <a:endParaRPr lang="en-US" sz="1400" b="1"/>
          </a:p>
        </p:txBody>
      </p:sp>
      <p:cxnSp>
        <p:nvCxnSpPr>
          <p:cNvPr id="28" name="Straight Connector 27">
            <a:extLst>
              <a:ext uri="{FF2B5EF4-FFF2-40B4-BE49-F238E27FC236}">
                <a16:creationId xmlns:a16="http://schemas.microsoft.com/office/drawing/2014/main" id="{06197592-D26B-1229-0F14-E4B5B6D089D0}"/>
              </a:ext>
            </a:extLst>
          </p:cNvPr>
          <p:cNvCxnSpPr>
            <a:cxnSpLocks/>
          </p:cNvCxnSpPr>
          <p:nvPr/>
        </p:nvCxnSpPr>
        <p:spPr>
          <a:xfrm>
            <a:off x="4093597" y="1620254"/>
            <a:ext cx="0" cy="4377666"/>
          </a:xfrm>
          <a:prstGeom prst="line">
            <a:avLst/>
          </a:prstGeom>
          <a:ln w="22225">
            <a:solidFill>
              <a:srgbClr val="B4268E"/>
            </a:solidFill>
            <a:prstDash val="sysDot"/>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94683CA0-019D-9112-603F-564CE4C70B4D}"/>
              </a:ext>
            </a:extLst>
          </p:cNvPr>
          <p:cNvPicPr>
            <a:picLocks noChangeAspect="1"/>
          </p:cNvPicPr>
          <p:nvPr/>
        </p:nvPicPr>
        <p:blipFill>
          <a:blip r:embed="rId8"/>
          <a:stretch>
            <a:fillRect/>
          </a:stretch>
        </p:blipFill>
        <p:spPr>
          <a:xfrm>
            <a:off x="729363" y="1616326"/>
            <a:ext cx="2873916" cy="1864389"/>
          </a:xfrm>
          <a:prstGeom prst="rect">
            <a:avLst/>
          </a:prstGeom>
        </p:spPr>
      </p:pic>
      <p:grpSp>
        <p:nvGrpSpPr>
          <p:cNvPr id="33" name="Group 32">
            <a:extLst>
              <a:ext uri="{FF2B5EF4-FFF2-40B4-BE49-F238E27FC236}">
                <a16:creationId xmlns:a16="http://schemas.microsoft.com/office/drawing/2014/main" id="{9806E0B9-DBE8-605B-672A-154F91D9515E}"/>
              </a:ext>
            </a:extLst>
          </p:cNvPr>
          <p:cNvGrpSpPr/>
          <p:nvPr/>
        </p:nvGrpSpPr>
        <p:grpSpPr>
          <a:xfrm>
            <a:off x="2481185" y="2347015"/>
            <a:ext cx="1043642" cy="1612607"/>
            <a:chOff x="3568412" y="3009465"/>
            <a:chExt cx="1043642" cy="1612607"/>
          </a:xfrm>
        </p:grpSpPr>
        <p:pic>
          <p:nvPicPr>
            <p:cNvPr id="31" name="Picture 30">
              <a:extLst>
                <a:ext uri="{FF2B5EF4-FFF2-40B4-BE49-F238E27FC236}">
                  <a16:creationId xmlns:a16="http://schemas.microsoft.com/office/drawing/2014/main" id="{2166F92E-D847-8D02-756F-2C64942F3526}"/>
                </a:ext>
              </a:extLst>
            </p:cNvPr>
            <p:cNvPicPr>
              <a:picLocks noChangeAspect="1"/>
            </p:cNvPicPr>
            <p:nvPr/>
          </p:nvPicPr>
          <p:blipFill rotWithShape="1">
            <a:blip r:embed="rId9"/>
            <a:srcRect b="7442"/>
            <a:stretch/>
          </p:blipFill>
          <p:spPr>
            <a:xfrm>
              <a:off x="3787964" y="3198230"/>
              <a:ext cx="631204" cy="1280045"/>
            </a:xfrm>
            <a:prstGeom prst="rect">
              <a:avLst/>
            </a:prstGeom>
          </p:spPr>
        </p:pic>
        <p:pic>
          <p:nvPicPr>
            <p:cNvPr id="16" name="Grafik 47" descr="Ein Bild, das Monitor, Foto enthält.&#10;&#10;&#10;&#10;Automatisch generierte Beschreibung">
              <a:extLst>
                <a:ext uri="{FF2B5EF4-FFF2-40B4-BE49-F238E27FC236}">
                  <a16:creationId xmlns:a16="http://schemas.microsoft.com/office/drawing/2014/main" id="{89C23E1C-9F47-58DD-0DDF-D11DF5D3164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68412" y="3009465"/>
              <a:ext cx="1043642" cy="1612607"/>
            </a:xfrm>
            <a:prstGeom prst="rect">
              <a:avLst/>
            </a:prstGeom>
          </p:spPr>
        </p:pic>
      </p:grpSp>
      <p:pic>
        <p:nvPicPr>
          <p:cNvPr id="1026" name="Picture 2">
            <a:extLst>
              <a:ext uri="{FF2B5EF4-FFF2-40B4-BE49-F238E27FC236}">
                <a16:creationId xmlns:a16="http://schemas.microsoft.com/office/drawing/2014/main" id="{E0B08A86-CEF5-E108-C214-263EE56ABF4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8829164" y="1620254"/>
            <a:ext cx="2858717" cy="1834583"/>
          </a:xfrm>
          <a:prstGeom prst="rect">
            <a:avLst/>
          </a:prstGeom>
          <a:extLst>
            <a:ext uri="{909E8E84-426E-40DD-AFC4-6F175D3DCCD1}">
              <a14:hiddenFill xmlns:a14="http://schemas.microsoft.com/office/drawing/2010/main">
                <a:solidFill>
                  <a:srgbClr val="FFFFFF"/>
                </a:solidFill>
              </a14:hiddenFill>
            </a:ext>
          </a:extLst>
        </p:spPr>
      </p:pic>
      <p:grpSp>
        <p:nvGrpSpPr>
          <p:cNvPr id="35" name="Group 34">
            <a:extLst>
              <a:ext uri="{FF2B5EF4-FFF2-40B4-BE49-F238E27FC236}">
                <a16:creationId xmlns:a16="http://schemas.microsoft.com/office/drawing/2014/main" id="{40788C31-A13F-4C1F-56B9-CCB5106FACEA}"/>
              </a:ext>
            </a:extLst>
          </p:cNvPr>
          <p:cNvGrpSpPr/>
          <p:nvPr/>
        </p:nvGrpSpPr>
        <p:grpSpPr>
          <a:xfrm>
            <a:off x="10719317" y="2397861"/>
            <a:ext cx="1043642" cy="1612607"/>
            <a:chOff x="10691253" y="2460924"/>
            <a:chExt cx="1043642" cy="1612607"/>
          </a:xfrm>
        </p:grpSpPr>
        <p:pic>
          <p:nvPicPr>
            <p:cNvPr id="34" name="Picture 33" descr="A screenshot of a phone&#10;&#10;Description automatically generated">
              <a:extLst>
                <a:ext uri="{FF2B5EF4-FFF2-40B4-BE49-F238E27FC236}">
                  <a16:creationId xmlns:a16="http://schemas.microsoft.com/office/drawing/2014/main" id="{D4E6318F-922E-F8E5-118A-684ECFD32B0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b="8101"/>
            <a:stretch/>
          </p:blipFill>
          <p:spPr>
            <a:xfrm>
              <a:off x="10908704" y="2644801"/>
              <a:ext cx="636496" cy="1302439"/>
            </a:xfrm>
            <a:prstGeom prst="rect">
              <a:avLst/>
            </a:prstGeom>
          </p:spPr>
        </p:pic>
        <p:pic>
          <p:nvPicPr>
            <p:cNvPr id="12" name="Grafik 47" descr="Ein Bild, das Monitor, Foto enthält.&#10;&#10;&#10;&#10;Automatisch generierte Beschreibung">
              <a:extLst>
                <a:ext uri="{FF2B5EF4-FFF2-40B4-BE49-F238E27FC236}">
                  <a16:creationId xmlns:a16="http://schemas.microsoft.com/office/drawing/2014/main" id="{E5A5A38D-E888-B455-DF70-EF7113EC9A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691253" y="2460924"/>
              <a:ext cx="1043642" cy="1612607"/>
            </a:xfrm>
            <a:prstGeom prst="rect">
              <a:avLst/>
            </a:prstGeom>
          </p:spPr>
        </p:pic>
      </p:grpSp>
      <p:sp>
        <p:nvSpPr>
          <p:cNvPr id="36" name="TextBox 35">
            <a:extLst>
              <a:ext uri="{FF2B5EF4-FFF2-40B4-BE49-F238E27FC236}">
                <a16:creationId xmlns:a16="http://schemas.microsoft.com/office/drawing/2014/main" id="{DFD5F375-2A3F-AA57-3874-2F4CFBD4754F}"/>
              </a:ext>
            </a:extLst>
          </p:cNvPr>
          <p:cNvSpPr txBox="1"/>
          <p:nvPr/>
        </p:nvSpPr>
        <p:spPr>
          <a:xfrm rot="16200000">
            <a:off x="3873949" y="2292340"/>
            <a:ext cx="465192" cy="307777"/>
          </a:xfrm>
          <a:prstGeom prst="rect">
            <a:avLst/>
          </a:prstGeom>
          <a:solidFill>
            <a:schemeClr val="bg1"/>
          </a:solidFill>
        </p:spPr>
        <p:txBody>
          <a:bodyPr wrap="none" rtlCol="0">
            <a:spAutoFit/>
          </a:bodyPr>
          <a:lstStyle/>
          <a:p>
            <a:r>
              <a:rPr lang="en-US" sz="1400">
                <a:latin typeface="+mj-lt"/>
              </a:rPr>
              <a:t>SSO</a:t>
            </a:r>
          </a:p>
        </p:txBody>
      </p:sp>
      <p:sp>
        <p:nvSpPr>
          <p:cNvPr id="37" name="TextBox 36">
            <a:extLst>
              <a:ext uri="{FF2B5EF4-FFF2-40B4-BE49-F238E27FC236}">
                <a16:creationId xmlns:a16="http://schemas.microsoft.com/office/drawing/2014/main" id="{6F0C0F90-74E1-EE36-B1F4-2B7DEA2D75F2}"/>
              </a:ext>
            </a:extLst>
          </p:cNvPr>
          <p:cNvSpPr txBox="1"/>
          <p:nvPr/>
        </p:nvSpPr>
        <p:spPr>
          <a:xfrm>
            <a:off x="4181624" y="6232847"/>
            <a:ext cx="3857220" cy="360850"/>
          </a:xfrm>
          <a:prstGeom prst="rect">
            <a:avLst/>
          </a:prstGeom>
          <a:solidFill>
            <a:schemeClr val="bg1">
              <a:lumMod val="75000"/>
            </a:schemeClr>
          </a:solidFill>
        </p:spPr>
        <p:txBody>
          <a:bodyPr wrap="square" tIns="72000" bIns="72000" rtlCol="0" anchor="t">
            <a:spAutoFit/>
          </a:bodyPr>
          <a:lstStyle/>
          <a:p>
            <a:pPr marL="285750" indent="-285750">
              <a:buFont typeface="Arial" panose="020B0604020202020204" pitchFamily="34" charset="0"/>
              <a:buChar char="•"/>
            </a:pPr>
            <a:r>
              <a:rPr lang="en-US" sz="1400" b="1"/>
              <a:t>Student services</a:t>
            </a:r>
            <a:r>
              <a:rPr lang="en-US" sz="1400">
                <a:latin typeface="+mj-lt"/>
              </a:rPr>
              <a:t>: available on the student hub</a:t>
            </a:r>
          </a:p>
        </p:txBody>
      </p:sp>
    </p:spTree>
    <p:extLst>
      <p:ext uri="{BB962C8B-B14F-4D97-AF65-F5344CB8AC3E}">
        <p14:creationId xmlns:p14="http://schemas.microsoft.com/office/powerpoint/2010/main" val="2635052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203A1-7901-6733-3EFB-C368041B151A}"/>
              </a:ext>
            </a:extLst>
          </p:cNvPr>
          <p:cNvSpPr>
            <a:spLocks noGrp="1"/>
          </p:cNvSpPr>
          <p:nvPr>
            <p:ph type="title"/>
          </p:nvPr>
        </p:nvSpPr>
        <p:spPr/>
        <p:txBody>
          <a:bodyPr>
            <a:noAutofit/>
          </a:bodyPr>
          <a:lstStyle/>
          <a:p>
            <a:r>
              <a:rPr lang="en-GB" sz="2000" b="1">
                <a:latin typeface="Calibri"/>
                <a:cs typeface="Calibri"/>
              </a:rPr>
              <a:t>Why do we even </a:t>
            </a:r>
            <a:r>
              <a:rPr lang="en-GB" sz="2000" b="1" i="1">
                <a:latin typeface="Calibri"/>
                <a:cs typeface="Calibri"/>
              </a:rPr>
              <a:t>need </a:t>
            </a:r>
            <a:r>
              <a:rPr lang="en-GB" sz="2000" b="1">
                <a:latin typeface="Calibri"/>
                <a:cs typeface="Calibri"/>
              </a:rPr>
              <a:t>a content strategy? </a:t>
            </a:r>
          </a:p>
        </p:txBody>
      </p:sp>
      <p:sp>
        <p:nvSpPr>
          <p:cNvPr id="3" name="Content Placeholder 2">
            <a:extLst>
              <a:ext uri="{FF2B5EF4-FFF2-40B4-BE49-F238E27FC236}">
                <a16:creationId xmlns:a16="http://schemas.microsoft.com/office/drawing/2014/main" id="{11FF6476-DDBB-293D-9C6A-884F3DF45880}"/>
              </a:ext>
            </a:extLst>
          </p:cNvPr>
          <p:cNvSpPr>
            <a:spLocks noGrp="1"/>
          </p:cNvSpPr>
          <p:nvPr>
            <p:ph idx="4294967295"/>
          </p:nvPr>
        </p:nvSpPr>
        <p:spPr>
          <a:xfrm>
            <a:off x="5089035" y="1275627"/>
            <a:ext cx="6834260" cy="5003535"/>
          </a:xfrm>
        </p:spPr>
        <p:txBody>
          <a:bodyPr vert="horz" lIns="91440" tIns="45720" rIns="91440" bIns="45720" rtlCol="0" anchor="t">
            <a:noAutofit/>
          </a:bodyPr>
          <a:lstStyle/>
          <a:p>
            <a:pPr marL="0" indent="0">
              <a:lnSpc>
                <a:spcPct val="110000"/>
              </a:lnSpc>
              <a:spcAft>
                <a:spcPts val="500"/>
              </a:spcAft>
              <a:buClr>
                <a:srgbClr val="5B9BD5"/>
              </a:buClr>
              <a:buNone/>
            </a:pPr>
            <a:r>
              <a:rPr lang="en-GB" sz="1600" b="1"/>
              <a:t>It’s essential we take a more strategic and joined-up approach to content – resolving these issues – so that our investment in platforms in the years ahead delivers an improved experience for users and content creators. </a:t>
            </a:r>
          </a:p>
          <a:p>
            <a:pPr>
              <a:lnSpc>
                <a:spcPct val="110000"/>
              </a:lnSpc>
              <a:spcAft>
                <a:spcPts val="500"/>
              </a:spcAft>
              <a:buClr>
                <a:srgbClr val="5B9BD5"/>
              </a:buClr>
            </a:pPr>
            <a:r>
              <a:rPr lang="en-GB" sz="1600">
                <a:latin typeface="+mj-lt"/>
              </a:rPr>
              <a:t>Change is coming – digital transformation programme, including:</a:t>
            </a:r>
            <a:endParaRPr lang="en-GB" sz="1600">
              <a:latin typeface="+mj-lt"/>
              <a:cs typeface="Calibri Light"/>
            </a:endParaRPr>
          </a:p>
          <a:p>
            <a:pPr marL="685800" lvl="2">
              <a:lnSpc>
                <a:spcPct val="110000"/>
              </a:lnSpc>
              <a:spcBef>
                <a:spcPts val="1000"/>
              </a:spcBef>
              <a:spcAft>
                <a:spcPts val="500"/>
              </a:spcAft>
              <a:buClr>
                <a:srgbClr val="5B9BD5"/>
              </a:buClr>
            </a:pPr>
            <a:r>
              <a:rPr lang="en-GB" sz="1600">
                <a:latin typeface="+mj-lt"/>
              </a:rPr>
              <a:t>a new web platform by January 2025</a:t>
            </a:r>
            <a:endParaRPr lang="en-GB" sz="1600">
              <a:latin typeface="+mj-lt"/>
              <a:cs typeface="Calibri Light"/>
            </a:endParaRPr>
          </a:p>
          <a:p>
            <a:pPr marL="685800" lvl="2">
              <a:lnSpc>
                <a:spcPct val="110000"/>
              </a:lnSpc>
              <a:spcBef>
                <a:spcPts val="1000"/>
              </a:spcBef>
              <a:spcAft>
                <a:spcPts val="500"/>
              </a:spcAft>
              <a:buClr>
                <a:srgbClr val="5B9BD5"/>
              </a:buClr>
            </a:pPr>
            <a:r>
              <a:rPr lang="en-GB" sz="1600">
                <a:latin typeface="+mj-lt"/>
              </a:rPr>
              <a:t>new intranet and email approach for internal digital – with more channels to come </a:t>
            </a:r>
            <a:endParaRPr lang="en-GB" sz="1600">
              <a:latin typeface="+mj-lt"/>
              <a:cs typeface="Calibri Light"/>
            </a:endParaRPr>
          </a:p>
          <a:p>
            <a:pPr marL="685800" lvl="2">
              <a:lnSpc>
                <a:spcPct val="110000"/>
              </a:lnSpc>
              <a:spcBef>
                <a:spcPts val="1000"/>
              </a:spcBef>
              <a:spcAft>
                <a:spcPts val="500"/>
              </a:spcAft>
              <a:buClr>
                <a:srgbClr val="5B9BD5"/>
              </a:buClr>
            </a:pPr>
            <a:r>
              <a:rPr lang="en-GB" sz="1600">
                <a:latin typeface="+mj-lt"/>
              </a:rPr>
              <a:t>digital skills and capability strategy </a:t>
            </a:r>
            <a:endParaRPr lang="en-GB" sz="1600">
              <a:latin typeface="+mj-lt"/>
              <a:cs typeface="Calibri Light"/>
            </a:endParaRPr>
          </a:p>
          <a:p>
            <a:pPr>
              <a:lnSpc>
                <a:spcPct val="110000"/>
              </a:lnSpc>
              <a:spcAft>
                <a:spcPts val="500"/>
              </a:spcAft>
              <a:buClr>
                <a:srgbClr val="5B9BD5"/>
              </a:buClr>
            </a:pPr>
            <a:r>
              <a:rPr lang="en-US" sz="1600">
                <a:latin typeface="+mj-lt"/>
                <a:cs typeface="Calibri Light"/>
              </a:rPr>
              <a:t>Sites will need to be migrated from the current Mosaic and Oxweb platforms</a:t>
            </a:r>
            <a:endParaRPr lang="en-US" sz="1600">
              <a:latin typeface="+mj-lt"/>
              <a:ea typeface="Calibri Light"/>
              <a:cs typeface="Calibri Light"/>
            </a:endParaRPr>
          </a:p>
          <a:p>
            <a:pPr>
              <a:lnSpc>
                <a:spcPct val="110000"/>
              </a:lnSpc>
              <a:spcAft>
                <a:spcPts val="500"/>
              </a:spcAft>
              <a:buClr>
                <a:srgbClr val="5B9BD5"/>
              </a:buClr>
            </a:pPr>
            <a:r>
              <a:rPr lang="en-US" sz="1600">
                <a:latin typeface="+mj-lt"/>
                <a:cs typeface="Calibri Light"/>
              </a:rPr>
              <a:t>Content for staff audiences is published on external sites, creating operational risk</a:t>
            </a:r>
            <a:endParaRPr lang="en-US" sz="1600">
              <a:latin typeface="+mj-lt"/>
              <a:ea typeface="Calibri Light"/>
              <a:cs typeface="Calibri Light"/>
            </a:endParaRPr>
          </a:p>
          <a:p>
            <a:pPr>
              <a:lnSpc>
                <a:spcPct val="110000"/>
              </a:lnSpc>
              <a:spcAft>
                <a:spcPts val="500"/>
              </a:spcAft>
              <a:buClr>
                <a:srgbClr val="5B9BD5"/>
              </a:buClr>
            </a:pPr>
            <a:r>
              <a:rPr lang="en-GB" sz="1600">
                <a:latin typeface="+mj-lt"/>
                <a:cs typeface="Calibri Light"/>
              </a:rPr>
              <a:t>Duplicated content and designs = duplicated effort = wasted budget </a:t>
            </a:r>
            <a:endParaRPr lang="en-US" sz="1600">
              <a:latin typeface="+mj-lt"/>
              <a:cs typeface="Calibri Light"/>
            </a:endParaRPr>
          </a:p>
          <a:p>
            <a:pPr>
              <a:lnSpc>
                <a:spcPct val="110000"/>
              </a:lnSpc>
              <a:spcAft>
                <a:spcPts val="500"/>
              </a:spcAft>
              <a:buClr>
                <a:srgbClr val="5B9BD5"/>
              </a:buClr>
            </a:pPr>
            <a:r>
              <a:rPr lang="en-GB" sz="1600">
                <a:latin typeface="+mj-lt"/>
                <a:cs typeface="Calibri Light"/>
              </a:rPr>
              <a:t>Recent content audit shows we can do better</a:t>
            </a:r>
            <a:endParaRPr lang="en-US" sz="1600">
              <a:latin typeface="+mj-lt"/>
              <a:cs typeface="Calibri Light"/>
            </a:endParaRPr>
          </a:p>
        </p:txBody>
      </p:sp>
      <p:sp>
        <p:nvSpPr>
          <p:cNvPr id="4" name="Content Placeholder 2">
            <a:extLst>
              <a:ext uri="{FF2B5EF4-FFF2-40B4-BE49-F238E27FC236}">
                <a16:creationId xmlns:a16="http://schemas.microsoft.com/office/drawing/2014/main" id="{32DBD266-61C2-C9E8-6C65-ACEF2F5FE3BF}"/>
              </a:ext>
            </a:extLst>
          </p:cNvPr>
          <p:cNvSpPr txBox="1">
            <a:spLocks/>
          </p:cNvSpPr>
          <p:nvPr/>
        </p:nvSpPr>
        <p:spPr>
          <a:xfrm>
            <a:off x="417747" y="1275627"/>
            <a:ext cx="3455133" cy="141972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500"/>
              </a:spcAft>
              <a:buClr>
                <a:srgbClr val="5B9BD5"/>
              </a:buClr>
              <a:buNone/>
            </a:pPr>
            <a:r>
              <a:rPr lang="en-GB" sz="1600">
                <a:latin typeface="+mj-lt"/>
              </a:rPr>
              <a:t>In 2023, we conducted qualitative and quantitative reviews of digital content across internal and external channels. </a:t>
            </a:r>
          </a:p>
          <a:p>
            <a:pPr marL="0" indent="0">
              <a:lnSpc>
                <a:spcPct val="110000"/>
              </a:lnSpc>
              <a:spcAft>
                <a:spcPts val="500"/>
              </a:spcAft>
              <a:buClr>
                <a:srgbClr val="5B9BD5"/>
              </a:buClr>
              <a:buNone/>
            </a:pPr>
            <a:r>
              <a:rPr lang="en-GB" sz="1600">
                <a:latin typeface="+mj-lt"/>
              </a:rPr>
              <a:t>This found issues with:</a:t>
            </a:r>
          </a:p>
          <a:p>
            <a:pPr marL="0" indent="0">
              <a:lnSpc>
                <a:spcPct val="110000"/>
              </a:lnSpc>
              <a:spcAft>
                <a:spcPts val="500"/>
              </a:spcAft>
              <a:buClr>
                <a:srgbClr val="5B9BD5"/>
              </a:buClr>
              <a:buNone/>
            </a:pPr>
            <a:endParaRPr lang="en-GB" sz="1600">
              <a:latin typeface="+mj-lt"/>
              <a:cs typeface="Calibri Light"/>
            </a:endParaRPr>
          </a:p>
          <a:p>
            <a:pPr marL="0" indent="0">
              <a:lnSpc>
                <a:spcPct val="110000"/>
              </a:lnSpc>
              <a:spcAft>
                <a:spcPts val="500"/>
              </a:spcAft>
              <a:buClr>
                <a:srgbClr val="5B9BD5"/>
              </a:buClr>
              <a:buNone/>
            </a:pPr>
            <a:endParaRPr lang="en-US" sz="1600">
              <a:latin typeface="+mj-lt"/>
              <a:cs typeface="Calibri Light"/>
            </a:endParaRPr>
          </a:p>
        </p:txBody>
      </p:sp>
      <p:graphicFrame>
        <p:nvGraphicFramePr>
          <p:cNvPr id="6" name="Table 4">
            <a:extLst>
              <a:ext uri="{FF2B5EF4-FFF2-40B4-BE49-F238E27FC236}">
                <a16:creationId xmlns:a16="http://schemas.microsoft.com/office/drawing/2014/main" id="{CB27FADE-2141-67D3-3BE7-BE5C2C1EBF69}"/>
              </a:ext>
            </a:extLst>
          </p:cNvPr>
          <p:cNvGraphicFramePr>
            <a:graphicFrameLocks noGrp="1"/>
          </p:cNvGraphicFramePr>
          <p:nvPr>
            <p:extLst>
              <p:ext uri="{D42A27DB-BD31-4B8C-83A1-F6EECF244321}">
                <p14:modId xmlns:p14="http://schemas.microsoft.com/office/powerpoint/2010/main" val="295324900"/>
              </p:ext>
            </p:extLst>
          </p:nvPr>
        </p:nvGraphicFramePr>
        <p:xfrm>
          <a:off x="476923" y="2731449"/>
          <a:ext cx="3395958" cy="3547713"/>
        </p:xfrm>
        <a:graphic>
          <a:graphicData uri="http://schemas.openxmlformats.org/drawingml/2006/table">
            <a:tbl>
              <a:tblPr>
                <a:tableStyleId>{5C22544A-7EE6-4342-B048-85BDC9FD1C3A}</a:tableStyleId>
              </a:tblPr>
              <a:tblGrid>
                <a:gridCol w="3395958">
                  <a:extLst>
                    <a:ext uri="{9D8B030D-6E8A-4147-A177-3AD203B41FA5}">
                      <a16:colId xmlns:a16="http://schemas.microsoft.com/office/drawing/2014/main" val="2483789623"/>
                    </a:ext>
                  </a:extLst>
                </a:gridCol>
              </a:tblGrid>
              <a:tr h="699220">
                <a:tc>
                  <a:txBody>
                    <a:bodyPr/>
                    <a:lstStyle/>
                    <a:p>
                      <a:pPr algn="l"/>
                      <a:r>
                        <a:rPr lang="en-US" sz="1200" b="0" i="0">
                          <a:latin typeface="Calibri Light" panose="020F0302020204030204" pitchFamily="34" charset="0"/>
                          <a:cs typeface="Calibri Light" panose="020F0302020204030204" pitchFamily="34" charset="0"/>
                        </a:rPr>
                        <a:t>Inconsistency</a:t>
                      </a:r>
                    </a:p>
                  </a:txBody>
                  <a:tcPr marL="126000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27604122"/>
                  </a:ext>
                </a:extLst>
              </a:tr>
              <a:tr h="699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latin typeface="Calibri Light" panose="020F0302020204030204" pitchFamily="34" charset="0"/>
                          <a:cs typeface="Calibri Light" panose="020F0302020204030204" pitchFamily="34" charset="0"/>
                        </a:rPr>
                        <a:t>Duplication</a:t>
                      </a:r>
                    </a:p>
                  </a:txBody>
                  <a:tcPr marL="126000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70942497"/>
                  </a:ext>
                </a:extLst>
              </a:tr>
              <a:tr h="699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latin typeface="Calibri Light" panose="020F0302020204030204" pitchFamily="34" charset="0"/>
                          <a:cs typeface="Calibri Light" panose="020F0302020204030204" pitchFamily="34" charset="0"/>
                        </a:rPr>
                        <a:t>Mixed standards</a:t>
                      </a:r>
                    </a:p>
                  </a:txBody>
                  <a:tcPr marL="126000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21816147"/>
                  </a:ext>
                </a:extLst>
              </a:tr>
              <a:tr h="699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latin typeface="Calibri Light" panose="020F0302020204030204" pitchFamily="34" charset="0"/>
                          <a:cs typeface="Calibri Light" panose="020F0302020204030204" pitchFamily="34" charset="0"/>
                        </a:rPr>
                        <a:t>Confusing experience</a:t>
                      </a:r>
                    </a:p>
                  </a:txBody>
                  <a:tcPr marL="126000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00473207"/>
                  </a:ext>
                </a:extLst>
              </a:tr>
              <a:tr h="750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latin typeface="Calibri Light" panose="020F0302020204030204" pitchFamily="34" charset="0"/>
                          <a:cs typeface="Calibri Light" panose="020F0302020204030204" pitchFamily="34" charset="0"/>
                        </a:rPr>
                        <a:t>Opportunity for consolidation</a:t>
                      </a:r>
                    </a:p>
                  </a:txBody>
                  <a:tcPr marL="126000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99213516"/>
                  </a:ext>
                </a:extLst>
              </a:tr>
            </a:tbl>
          </a:graphicData>
        </a:graphic>
      </p:graphicFrame>
      <p:grpSp>
        <p:nvGrpSpPr>
          <p:cNvPr id="7" name="Group 6">
            <a:extLst>
              <a:ext uri="{FF2B5EF4-FFF2-40B4-BE49-F238E27FC236}">
                <a16:creationId xmlns:a16="http://schemas.microsoft.com/office/drawing/2014/main" id="{64428212-D1C4-25E5-1C3E-69B0A9042322}"/>
              </a:ext>
            </a:extLst>
          </p:cNvPr>
          <p:cNvGrpSpPr>
            <a:grpSpLocks noChangeAspect="1"/>
          </p:cNvGrpSpPr>
          <p:nvPr/>
        </p:nvGrpSpPr>
        <p:grpSpPr>
          <a:xfrm>
            <a:off x="691902" y="2853375"/>
            <a:ext cx="489292" cy="489292"/>
            <a:chOff x="1492370" y="2458528"/>
            <a:chExt cx="1061049" cy="1061049"/>
          </a:xfrm>
        </p:grpSpPr>
        <p:sp>
          <p:nvSpPr>
            <p:cNvPr id="8" name="Oval 7">
              <a:extLst>
                <a:ext uri="{FF2B5EF4-FFF2-40B4-BE49-F238E27FC236}">
                  <a16:creationId xmlns:a16="http://schemas.microsoft.com/office/drawing/2014/main" id="{7ED7F490-D673-0C4C-ECD9-2690D4D16C70}"/>
                </a:ext>
              </a:extLst>
            </p:cNvPr>
            <p:cNvSpPr/>
            <p:nvPr/>
          </p:nvSpPr>
          <p:spPr>
            <a:xfrm>
              <a:off x="1492370" y="2458528"/>
              <a:ext cx="1061049" cy="1061049"/>
            </a:xfrm>
            <a:prstGeom prst="ellipse">
              <a:avLst/>
            </a:prstGeom>
            <a:solidFill>
              <a:srgbClr val="B426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6E08B744-30B1-63F5-FC75-A58B7FD211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20634" y="2666640"/>
              <a:ext cx="604520" cy="612000"/>
            </a:xfrm>
            <a:prstGeom prst="rect">
              <a:avLst/>
            </a:prstGeom>
          </p:spPr>
        </p:pic>
      </p:grpSp>
      <p:grpSp>
        <p:nvGrpSpPr>
          <p:cNvPr id="10" name="Group 9">
            <a:extLst>
              <a:ext uri="{FF2B5EF4-FFF2-40B4-BE49-F238E27FC236}">
                <a16:creationId xmlns:a16="http://schemas.microsoft.com/office/drawing/2014/main" id="{6AA00EF5-93EB-9D17-49AA-CE6DA6819660}"/>
              </a:ext>
            </a:extLst>
          </p:cNvPr>
          <p:cNvGrpSpPr>
            <a:grpSpLocks noChangeAspect="1"/>
          </p:cNvGrpSpPr>
          <p:nvPr/>
        </p:nvGrpSpPr>
        <p:grpSpPr>
          <a:xfrm>
            <a:off x="691902" y="3556821"/>
            <a:ext cx="489292" cy="489292"/>
            <a:chOff x="3528923" y="2458528"/>
            <a:chExt cx="1061049" cy="1061049"/>
          </a:xfrm>
        </p:grpSpPr>
        <p:sp>
          <p:nvSpPr>
            <p:cNvPr id="11" name="Oval 10">
              <a:extLst>
                <a:ext uri="{FF2B5EF4-FFF2-40B4-BE49-F238E27FC236}">
                  <a16:creationId xmlns:a16="http://schemas.microsoft.com/office/drawing/2014/main" id="{DC08E0C0-F16E-AB92-CED3-900BB307502D}"/>
                </a:ext>
              </a:extLst>
            </p:cNvPr>
            <p:cNvSpPr/>
            <p:nvPr/>
          </p:nvSpPr>
          <p:spPr>
            <a:xfrm>
              <a:off x="3528923" y="2458528"/>
              <a:ext cx="1061049" cy="1061049"/>
            </a:xfrm>
            <a:prstGeom prst="ellipse">
              <a:avLst/>
            </a:prstGeom>
            <a:solidFill>
              <a:srgbClr val="B426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9620D37D-9D09-8379-DABF-00CF382BBC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57187" y="2666640"/>
              <a:ext cx="604520" cy="612000"/>
            </a:xfrm>
            <a:prstGeom prst="rect">
              <a:avLst/>
            </a:prstGeom>
          </p:spPr>
        </p:pic>
      </p:grpSp>
      <p:grpSp>
        <p:nvGrpSpPr>
          <p:cNvPr id="13" name="Group 12">
            <a:extLst>
              <a:ext uri="{FF2B5EF4-FFF2-40B4-BE49-F238E27FC236}">
                <a16:creationId xmlns:a16="http://schemas.microsoft.com/office/drawing/2014/main" id="{B4B39CDA-782A-91E3-8112-178D1C640E7E}"/>
              </a:ext>
            </a:extLst>
          </p:cNvPr>
          <p:cNvGrpSpPr>
            <a:grpSpLocks noChangeAspect="1"/>
          </p:cNvGrpSpPr>
          <p:nvPr/>
        </p:nvGrpSpPr>
        <p:grpSpPr>
          <a:xfrm>
            <a:off x="691902" y="4260267"/>
            <a:ext cx="489292" cy="489292"/>
            <a:chOff x="5565476" y="2458528"/>
            <a:chExt cx="1061049" cy="1061049"/>
          </a:xfrm>
        </p:grpSpPr>
        <p:sp>
          <p:nvSpPr>
            <p:cNvPr id="14" name="Oval 13">
              <a:extLst>
                <a:ext uri="{FF2B5EF4-FFF2-40B4-BE49-F238E27FC236}">
                  <a16:creationId xmlns:a16="http://schemas.microsoft.com/office/drawing/2014/main" id="{2E2A7410-6DE8-FA66-6499-31784CAE8BB4}"/>
                </a:ext>
              </a:extLst>
            </p:cNvPr>
            <p:cNvSpPr/>
            <p:nvPr/>
          </p:nvSpPr>
          <p:spPr>
            <a:xfrm>
              <a:off x="5565476" y="2458528"/>
              <a:ext cx="1061049" cy="1061049"/>
            </a:xfrm>
            <a:prstGeom prst="ellipse">
              <a:avLst/>
            </a:prstGeom>
            <a:solidFill>
              <a:srgbClr val="B426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2FBFB07D-B396-CE36-8F71-22664545DB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93740" y="2666640"/>
              <a:ext cx="604520" cy="612000"/>
            </a:xfrm>
            <a:prstGeom prst="rect">
              <a:avLst/>
            </a:prstGeom>
          </p:spPr>
        </p:pic>
      </p:grpSp>
      <p:grpSp>
        <p:nvGrpSpPr>
          <p:cNvPr id="16" name="Group 15">
            <a:extLst>
              <a:ext uri="{FF2B5EF4-FFF2-40B4-BE49-F238E27FC236}">
                <a16:creationId xmlns:a16="http://schemas.microsoft.com/office/drawing/2014/main" id="{DBE35E68-7D19-59CF-66A8-D872049C766F}"/>
              </a:ext>
            </a:extLst>
          </p:cNvPr>
          <p:cNvGrpSpPr>
            <a:grpSpLocks noChangeAspect="1"/>
          </p:cNvGrpSpPr>
          <p:nvPr/>
        </p:nvGrpSpPr>
        <p:grpSpPr>
          <a:xfrm>
            <a:off x="691902" y="4963713"/>
            <a:ext cx="489292" cy="489292"/>
            <a:chOff x="7602029" y="2458528"/>
            <a:chExt cx="1061049" cy="1061049"/>
          </a:xfrm>
        </p:grpSpPr>
        <p:sp>
          <p:nvSpPr>
            <p:cNvPr id="17" name="Oval 16">
              <a:extLst>
                <a:ext uri="{FF2B5EF4-FFF2-40B4-BE49-F238E27FC236}">
                  <a16:creationId xmlns:a16="http://schemas.microsoft.com/office/drawing/2014/main" id="{FF9DA9D9-E2D1-2889-7BD4-4F854A4B0C33}"/>
                </a:ext>
              </a:extLst>
            </p:cNvPr>
            <p:cNvSpPr/>
            <p:nvPr/>
          </p:nvSpPr>
          <p:spPr>
            <a:xfrm>
              <a:off x="7602029" y="2458528"/>
              <a:ext cx="1061049" cy="1061049"/>
            </a:xfrm>
            <a:prstGeom prst="ellipse">
              <a:avLst/>
            </a:prstGeom>
            <a:solidFill>
              <a:srgbClr val="B426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8CCEAF5C-4593-C9B9-D9A2-8D2367E55C8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30293" y="2683052"/>
              <a:ext cx="604520" cy="612000"/>
            </a:xfrm>
            <a:prstGeom prst="rect">
              <a:avLst/>
            </a:prstGeom>
          </p:spPr>
        </p:pic>
      </p:grpSp>
      <p:grpSp>
        <p:nvGrpSpPr>
          <p:cNvPr id="19" name="Group 18">
            <a:extLst>
              <a:ext uri="{FF2B5EF4-FFF2-40B4-BE49-F238E27FC236}">
                <a16:creationId xmlns:a16="http://schemas.microsoft.com/office/drawing/2014/main" id="{91112F16-D660-0A38-0BE3-EDD836AFBF3C}"/>
              </a:ext>
            </a:extLst>
          </p:cNvPr>
          <p:cNvGrpSpPr>
            <a:grpSpLocks noChangeAspect="1"/>
          </p:cNvGrpSpPr>
          <p:nvPr/>
        </p:nvGrpSpPr>
        <p:grpSpPr>
          <a:xfrm>
            <a:off x="691902" y="5667160"/>
            <a:ext cx="489292" cy="489292"/>
            <a:chOff x="9638581" y="2458528"/>
            <a:chExt cx="1061049" cy="1061049"/>
          </a:xfrm>
        </p:grpSpPr>
        <p:sp>
          <p:nvSpPr>
            <p:cNvPr id="20" name="Oval 19">
              <a:extLst>
                <a:ext uri="{FF2B5EF4-FFF2-40B4-BE49-F238E27FC236}">
                  <a16:creationId xmlns:a16="http://schemas.microsoft.com/office/drawing/2014/main" id="{E41C84CA-B5A6-2979-F4F9-552B93C398F9}"/>
                </a:ext>
              </a:extLst>
            </p:cNvPr>
            <p:cNvSpPr/>
            <p:nvPr/>
          </p:nvSpPr>
          <p:spPr>
            <a:xfrm>
              <a:off x="9638581" y="2458528"/>
              <a:ext cx="1061049" cy="1061049"/>
            </a:xfrm>
            <a:prstGeom prst="ellipse">
              <a:avLst/>
            </a:prstGeom>
            <a:solidFill>
              <a:srgbClr val="B426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B6CD2F0E-B707-71C7-FD44-98EFE4F3F13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66845" y="2683052"/>
              <a:ext cx="604520" cy="612000"/>
            </a:xfrm>
            <a:prstGeom prst="rect">
              <a:avLst/>
            </a:prstGeom>
          </p:spPr>
        </p:pic>
      </p:grpSp>
      <p:sp>
        <p:nvSpPr>
          <p:cNvPr id="22" name="Chevron 21">
            <a:extLst>
              <a:ext uri="{FF2B5EF4-FFF2-40B4-BE49-F238E27FC236}">
                <a16:creationId xmlns:a16="http://schemas.microsoft.com/office/drawing/2014/main" id="{77E33E1B-C71B-C282-2030-1ADB26D81E58}"/>
              </a:ext>
            </a:extLst>
          </p:cNvPr>
          <p:cNvSpPr/>
          <p:nvPr/>
        </p:nvSpPr>
        <p:spPr>
          <a:xfrm>
            <a:off x="4394100" y="1275626"/>
            <a:ext cx="612000" cy="5003535"/>
          </a:xfrm>
          <a:prstGeom prst="chevron">
            <a:avLst>
              <a:gd name="adj" fmla="val 72478"/>
            </a:avLst>
          </a:prstGeom>
          <a:solidFill>
            <a:srgbClr val="87B2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338481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12ED32-D56F-9343-B196-3EBF7AB3A2F4}"/>
              </a:ext>
            </a:extLst>
          </p:cNvPr>
          <p:cNvSpPr/>
          <p:nvPr/>
        </p:nvSpPr>
        <p:spPr>
          <a:xfrm>
            <a:off x="337624" y="2276207"/>
            <a:ext cx="147251" cy="1569655"/>
          </a:xfrm>
          <a:prstGeom prst="rect">
            <a:avLst/>
          </a:prstGeom>
          <a:solidFill>
            <a:srgbClr val="B42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latin typeface="+mj-lt"/>
            </a:endParaRPr>
          </a:p>
        </p:txBody>
      </p:sp>
      <p:grpSp>
        <p:nvGrpSpPr>
          <p:cNvPr id="4" name="Group 3">
            <a:extLst>
              <a:ext uri="{FF2B5EF4-FFF2-40B4-BE49-F238E27FC236}">
                <a16:creationId xmlns:a16="http://schemas.microsoft.com/office/drawing/2014/main" id="{50CE71E7-DD1B-2B21-DF59-66C01E18A0B2}"/>
              </a:ext>
            </a:extLst>
          </p:cNvPr>
          <p:cNvGrpSpPr/>
          <p:nvPr/>
        </p:nvGrpSpPr>
        <p:grpSpPr>
          <a:xfrm rot="18923454">
            <a:off x="3816907" y="1917168"/>
            <a:ext cx="4456654" cy="4456654"/>
            <a:chOff x="3867673" y="1940615"/>
            <a:chExt cx="4456654" cy="4456654"/>
          </a:xfrm>
        </p:grpSpPr>
        <p:sp>
          <p:nvSpPr>
            <p:cNvPr id="3" name="Pie 2">
              <a:extLst>
                <a:ext uri="{FF2B5EF4-FFF2-40B4-BE49-F238E27FC236}">
                  <a16:creationId xmlns:a16="http://schemas.microsoft.com/office/drawing/2014/main" id="{B70C9CC0-E48B-E24D-84CA-743D7F1B0979}"/>
                </a:ext>
              </a:extLst>
            </p:cNvPr>
            <p:cNvSpPr/>
            <p:nvPr/>
          </p:nvSpPr>
          <p:spPr>
            <a:xfrm rot="18900000">
              <a:off x="3867673" y="1940615"/>
              <a:ext cx="4456654" cy="4456654"/>
            </a:xfrm>
            <a:prstGeom prst="pie">
              <a:avLst>
                <a:gd name="adj1" fmla="val 10759318"/>
                <a:gd name="adj2" fmla="val 16200000"/>
              </a:avLst>
            </a:prstGeom>
            <a:solidFill>
              <a:srgbClr val="1B4377"/>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solidFill>
                  <a:schemeClr val="tx1"/>
                </a:solidFill>
                <a:latin typeface="+mj-lt"/>
              </a:endParaRPr>
            </a:p>
          </p:txBody>
        </p:sp>
        <p:sp>
          <p:nvSpPr>
            <p:cNvPr id="11" name="Pie 10">
              <a:extLst>
                <a:ext uri="{FF2B5EF4-FFF2-40B4-BE49-F238E27FC236}">
                  <a16:creationId xmlns:a16="http://schemas.microsoft.com/office/drawing/2014/main" id="{B7E5F445-3D59-C549-8545-4734C09F0584}"/>
                </a:ext>
              </a:extLst>
            </p:cNvPr>
            <p:cNvSpPr/>
            <p:nvPr/>
          </p:nvSpPr>
          <p:spPr>
            <a:xfrm rot="2700000">
              <a:off x="3867673" y="1940615"/>
              <a:ext cx="4456654" cy="4456654"/>
            </a:xfrm>
            <a:prstGeom prst="pie">
              <a:avLst>
                <a:gd name="adj1" fmla="val 10759318"/>
                <a:gd name="adj2" fmla="val 16200000"/>
              </a:avLst>
            </a:prstGeom>
            <a:solidFill>
              <a:srgbClr val="B4258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solidFill>
                  <a:schemeClr val="tx1"/>
                </a:solidFill>
                <a:latin typeface="+mj-lt"/>
              </a:endParaRPr>
            </a:p>
          </p:txBody>
        </p:sp>
        <p:sp>
          <p:nvSpPr>
            <p:cNvPr id="13" name="Pie 12">
              <a:extLst>
                <a:ext uri="{FF2B5EF4-FFF2-40B4-BE49-F238E27FC236}">
                  <a16:creationId xmlns:a16="http://schemas.microsoft.com/office/drawing/2014/main" id="{CCCC7A3E-F193-F340-BBF6-0E0F161CAE7E}"/>
                </a:ext>
              </a:extLst>
            </p:cNvPr>
            <p:cNvSpPr/>
            <p:nvPr/>
          </p:nvSpPr>
          <p:spPr>
            <a:xfrm rot="13500000">
              <a:off x="3867673" y="1940615"/>
              <a:ext cx="4456654" cy="4456654"/>
            </a:xfrm>
            <a:prstGeom prst="pie">
              <a:avLst>
                <a:gd name="adj1" fmla="val 10759318"/>
                <a:gd name="adj2" fmla="val 16200000"/>
              </a:avLst>
            </a:prstGeom>
            <a:solidFill>
              <a:srgbClr val="87B2B2"/>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solidFill>
                  <a:schemeClr val="tx1"/>
                </a:solidFill>
                <a:latin typeface="+mj-lt"/>
              </a:endParaRPr>
            </a:p>
          </p:txBody>
        </p:sp>
        <p:sp>
          <p:nvSpPr>
            <p:cNvPr id="12" name="Pie 11">
              <a:extLst>
                <a:ext uri="{FF2B5EF4-FFF2-40B4-BE49-F238E27FC236}">
                  <a16:creationId xmlns:a16="http://schemas.microsoft.com/office/drawing/2014/main" id="{84684288-98A0-4D4C-B035-0BFC5CDDC153}"/>
                </a:ext>
              </a:extLst>
            </p:cNvPr>
            <p:cNvSpPr/>
            <p:nvPr/>
          </p:nvSpPr>
          <p:spPr>
            <a:xfrm rot="8100000">
              <a:off x="3867673" y="1940615"/>
              <a:ext cx="4456654" cy="4456654"/>
            </a:xfrm>
            <a:prstGeom prst="pie">
              <a:avLst>
                <a:gd name="adj1" fmla="val 10759318"/>
                <a:gd name="adj2" fmla="val 16200000"/>
              </a:avLst>
            </a:prstGeom>
            <a:solidFill>
              <a:srgbClr val="5B9BD5"/>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solidFill>
                  <a:schemeClr val="tx1"/>
                </a:solidFill>
                <a:latin typeface="+mj-lt"/>
              </a:endParaRPr>
            </a:p>
          </p:txBody>
        </p:sp>
        <p:sp>
          <p:nvSpPr>
            <p:cNvPr id="5" name="Diamond 4">
              <a:extLst>
                <a:ext uri="{FF2B5EF4-FFF2-40B4-BE49-F238E27FC236}">
                  <a16:creationId xmlns:a16="http://schemas.microsoft.com/office/drawing/2014/main" id="{0A235F84-D532-FC44-BE6B-EB3033E5BFE5}"/>
                </a:ext>
              </a:extLst>
            </p:cNvPr>
            <p:cNvSpPr/>
            <p:nvPr/>
          </p:nvSpPr>
          <p:spPr>
            <a:xfrm rot="2676546">
              <a:off x="4904046" y="2973418"/>
              <a:ext cx="2380593" cy="238059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88000" rIns="0" bIns="288000" rtlCol="0" anchor="ctr"/>
            <a:lstStyle/>
            <a:p>
              <a:pPr algn="ctr"/>
              <a:r>
                <a:rPr lang="en-GB" sz="1200">
                  <a:solidFill>
                    <a:schemeClr val="tx1"/>
                  </a:solidFill>
                </a:rPr>
                <a:t>To bring users the right information, at the right time, in the right format, to fulfil their needs</a:t>
              </a:r>
            </a:p>
          </p:txBody>
        </p:sp>
        <p:sp>
          <p:nvSpPr>
            <p:cNvPr id="14" name="CuadroTexto 350">
              <a:extLst>
                <a:ext uri="{FF2B5EF4-FFF2-40B4-BE49-F238E27FC236}">
                  <a16:creationId xmlns:a16="http://schemas.microsoft.com/office/drawing/2014/main" id="{C2891D3A-F74A-CF4E-82E4-589B54885705}"/>
                </a:ext>
              </a:extLst>
            </p:cNvPr>
            <p:cNvSpPr txBox="1"/>
            <p:nvPr/>
          </p:nvSpPr>
          <p:spPr>
            <a:xfrm rot="2676546">
              <a:off x="5508666" y="2487877"/>
              <a:ext cx="950005" cy="307777"/>
            </a:xfrm>
            <a:prstGeom prst="rect">
              <a:avLst/>
            </a:prstGeom>
            <a:noFill/>
          </p:spPr>
          <p:txBody>
            <a:bodyPr wrap="none" rtlCol="0">
              <a:spAutoFit/>
            </a:bodyPr>
            <a:lstStyle/>
            <a:p>
              <a:pPr algn="ctr"/>
              <a:r>
                <a:rPr lang="en-US" sz="1400" b="1">
                  <a:solidFill>
                    <a:schemeClr val="bg1"/>
                  </a:solidFill>
                  <a:latin typeface="+mj-lt"/>
                  <a:ea typeface="Lato Heavy" charset="0"/>
                  <a:cs typeface="Poppins" pitchFamily="2" charset="77"/>
                </a:rPr>
                <a:t>Substance</a:t>
              </a:r>
            </a:p>
          </p:txBody>
        </p:sp>
        <p:sp>
          <p:nvSpPr>
            <p:cNvPr id="15" name="CuadroTexto 350">
              <a:extLst>
                <a:ext uri="{FF2B5EF4-FFF2-40B4-BE49-F238E27FC236}">
                  <a16:creationId xmlns:a16="http://schemas.microsoft.com/office/drawing/2014/main" id="{513AB03E-8E34-3241-A55E-2AA6AE88B123}"/>
                </a:ext>
              </a:extLst>
            </p:cNvPr>
            <p:cNvSpPr txBox="1"/>
            <p:nvPr/>
          </p:nvSpPr>
          <p:spPr>
            <a:xfrm rot="2676546">
              <a:off x="7191421" y="4129705"/>
              <a:ext cx="913263" cy="307777"/>
            </a:xfrm>
            <a:prstGeom prst="rect">
              <a:avLst/>
            </a:prstGeom>
            <a:noFill/>
          </p:spPr>
          <p:txBody>
            <a:bodyPr wrap="none" rtlCol="0">
              <a:spAutoFit/>
            </a:bodyPr>
            <a:lstStyle/>
            <a:p>
              <a:pPr algn="ctr"/>
              <a:r>
                <a:rPr lang="en-US" sz="1400" b="1">
                  <a:solidFill>
                    <a:schemeClr val="bg1"/>
                  </a:solidFill>
                  <a:latin typeface="+mj-lt"/>
                  <a:ea typeface="Lato Heavy" charset="0"/>
                  <a:cs typeface="Poppins" pitchFamily="2" charset="77"/>
                </a:rPr>
                <a:t>Workflow</a:t>
              </a:r>
            </a:p>
          </p:txBody>
        </p:sp>
        <p:sp>
          <p:nvSpPr>
            <p:cNvPr id="16" name="CuadroTexto 350">
              <a:extLst>
                <a:ext uri="{FF2B5EF4-FFF2-40B4-BE49-F238E27FC236}">
                  <a16:creationId xmlns:a16="http://schemas.microsoft.com/office/drawing/2014/main" id="{1F96F8CD-7CE8-FB41-80D1-3DAFACEA3AEC}"/>
                </a:ext>
              </a:extLst>
            </p:cNvPr>
            <p:cNvSpPr txBox="1"/>
            <p:nvPr/>
          </p:nvSpPr>
          <p:spPr>
            <a:xfrm rot="2676546">
              <a:off x="5597805" y="5654342"/>
              <a:ext cx="1092543" cy="307777"/>
            </a:xfrm>
            <a:prstGeom prst="rect">
              <a:avLst/>
            </a:prstGeom>
            <a:noFill/>
          </p:spPr>
          <p:txBody>
            <a:bodyPr wrap="none" rtlCol="0">
              <a:spAutoFit/>
            </a:bodyPr>
            <a:lstStyle/>
            <a:p>
              <a:pPr algn="ctr"/>
              <a:r>
                <a:rPr lang="en-US" sz="1400" b="1">
                  <a:solidFill>
                    <a:schemeClr val="bg1"/>
                  </a:solidFill>
                  <a:latin typeface="+mj-lt"/>
                  <a:ea typeface="Lato Heavy" charset="0"/>
                  <a:cs typeface="Poppins" pitchFamily="2" charset="77"/>
                </a:rPr>
                <a:t>Governance</a:t>
              </a:r>
            </a:p>
          </p:txBody>
        </p:sp>
        <p:sp>
          <p:nvSpPr>
            <p:cNvPr id="17" name="CuadroTexto 350">
              <a:extLst>
                <a:ext uri="{FF2B5EF4-FFF2-40B4-BE49-F238E27FC236}">
                  <a16:creationId xmlns:a16="http://schemas.microsoft.com/office/drawing/2014/main" id="{DDB7B9FC-FC50-6246-9C14-78B37E749B16}"/>
                </a:ext>
              </a:extLst>
            </p:cNvPr>
            <p:cNvSpPr txBox="1"/>
            <p:nvPr/>
          </p:nvSpPr>
          <p:spPr>
            <a:xfrm rot="2676546">
              <a:off x="4055356" y="4032387"/>
              <a:ext cx="888961" cy="307777"/>
            </a:xfrm>
            <a:prstGeom prst="rect">
              <a:avLst/>
            </a:prstGeom>
            <a:noFill/>
          </p:spPr>
          <p:txBody>
            <a:bodyPr wrap="none" rtlCol="0">
              <a:spAutoFit/>
            </a:bodyPr>
            <a:lstStyle/>
            <a:p>
              <a:pPr algn="ctr"/>
              <a:r>
                <a:rPr lang="en-US" sz="1400" b="1">
                  <a:solidFill>
                    <a:schemeClr val="bg1"/>
                  </a:solidFill>
                  <a:latin typeface="+mj-lt"/>
                  <a:ea typeface="Lato Heavy" charset="0"/>
                  <a:cs typeface="Poppins" pitchFamily="2" charset="77"/>
                </a:rPr>
                <a:t>Structure</a:t>
              </a:r>
            </a:p>
          </p:txBody>
        </p:sp>
      </p:grpSp>
      <p:sp>
        <p:nvSpPr>
          <p:cNvPr id="18" name="TextBox 17">
            <a:extLst>
              <a:ext uri="{FF2B5EF4-FFF2-40B4-BE49-F238E27FC236}">
                <a16:creationId xmlns:a16="http://schemas.microsoft.com/office/drawing/2014/main" id="{3B09B187-8598-B14B-8E68-2A6449BDC0F9}"/>
              </a:ext>
            </a:extLst>
          </p:cNvPr>
          <p:cNvSpPr txBox="1"/>
          <p:nvPr/>
        </p:nvSpPr>
        <p:spPr>
          <a:xfrm>
            <a:off x="551989" y="2575836"/>
            <a:ext cx="2933234" cy="1569660"/>
          </a:xfrm>
          <a:prstGeom prst="rect">
            <a:avLst/>
          </a:prstGeom>
          <a:noFill/>
        </p:spPr>
        <p:txBody>
          <a:bodyPr wrap="square" lIns="91440" tIns="45720" rIns="91440" bIns="45720" rtlCol="0" anchor="t">
            <a:spAutoFit/>
          </a:bodyPr>
          <a:lstStyle/>
          <a:p>
            <a:r>
              <a:rPr lang="en-US" sz="1600">
                <a:latin typeface="+mj-lt"/>
                <a:ea typeface="Lato Light"/>
                <a:cs typeface="Lato Light"/>
              </a:rPr>
              <a:t>What kind of content do we need (topics, types, sources, </a:t>
            </a:r>
            <a:r>
              <a:rPr lang="en-US" sz="1600" err="1">
                <a:latin typeface="+mj-lt"/>
                <a:ea typeface="Lato Light"/>
                <a:cs typeface="Lato Light"/>
              </a:rPr>
              <a:t>etc</a:t>
            </a:r>
            <a:r>
              <a:rPr lang="en-US" sz="1600">
                <a:latin typeface="+mj-lt"/>
                <a:ea typeface="Lato Light"/>
                <a:cs typeface="Lato Light"/>
              </a:rPr>
              <a:t>), and what messages does content need to communicate to our audiences?</a:t>
            </a:r>
          </a:p>
          <a:p>
            <a:endParaRPr lang="en-US" sz="1600">
              <a:latin typeface="+mj-lt"/>
              <a:ea typeface="Lato Light" panose="020F0502020204030203" pitchFamily="34" charset="0"/>
              <a:cs typeface="Lato Light" panose="020F0502020204030203" pitchFamily="34" charset="0"/>
            </a:endParaRPr>
          </a:p>
        </p:txBody>
      </p:sp>
      <p:sp>
        <p:nvSpPr>
          <p:cNvPr id="19" name="Rectangle 18">
            <a:extLst>
              <a:ext uri="{FF2B5EF4-FFF2-40B4-BE49-F238E27FC236}">
                <a16:creationId xmlns:a16="http://schemas.microsoft.com/office/drawing/2014/main" id="{BD4C0BAF-A315-7940-B9B4-F808BA9C3F9E}"/>
              </a:ext>
            </a:extLst>
          </p:cNvPr>
          <p:cNvSpPr/>
          <p:nvPr/>
        </p:nvSpPr>
        <p:spPr>
          <a:xfrm>
            <a:off x="551989" y="2263235"/>
            <a:ext cx="1474750" cy="276999"/>
          </a:xfrm>
          <a:prstGeom prst="rect">
            <a:avLst/>
          </a:prstGeom>
        </p:spPr>
        <p:txBody>
          <a:bodyPr wrap="square">
            <a:spAutoFit/>
          </a:bodyPr>
          <a:lstStyle/>
          <a:p>
            <a:r>
              <a:rPr lang="en-US" sz="1200" b="1">
                <a:solidFill>
                  <a:schemeClr val="tx2"/>
                </a:solidFill>
                <a:ea typeface="Roboto Lt" panose="02000000000000000000" pitchFamily="2" charset="0"/>
                <a:cs typeface="Montserrat" charset="0"/>
              </a:rPr>
              <a:t>Substance</a:t>
            </a:r>
            <a:endParaRPr lang="en-US" sz="4000" b="1">
              <a:solidFill>
                <a:schemeClr val="tx2"/>
              </a:solidFill>
              <a:ea typeface="Roboto Lt" panose="02000000000000000000" pitchFamily="2" charset="0"/>
              <a:cs typeface="Montserrat" charset="0"/>
            </a:endParaRPr>
          </a:p>
        </p:txBody>
      </p:sp>
      <p:sp>
        <p:nvSpPr>
          <p:cNvPr id="21" name="TextBox 20">
            <a:extLst>
              <a:ext uri="{FF2B5EF4-FFF2-40B4-BE49-F238E27FC236}">
                <a16:creationId xmlns:a16="http://schemas.microsoft.com/office/drawing/2014/main" id="{71BAB1B3-AB0D-8048-82D8-556BD54538A6}"/>
              </a:ext>
            </a:extLst>
          </p:cNvPr>
          <p:cNvSpPr txBox="1"/>
          <p:nvPr/>
        </p:nvSpPr>
        <p:spPr>
          <a:xfrm>
            <a:off x="551989" y="4894395"/>
            <a:ext cx="2933234" cy="1815882"/>
          </a:xfrm>
          <a:prstGeom prst="rect">
            <a:avLst/>
          </a:prstGeom>
          <a:noFill/>
        </p:spPr>
        <p:txBody>
          <a:bodyPr wrap="square" lIns="91440" tIns="45720" rIns="91440" bIns="45720" rtlCol="0" anchor="t">
            <a:spAutoFit/>
          </a:bodyPr>
          <a:lstStyle/>
          <a:p>
            <a:r>
              <a:rPr lang="en-US" sz="1600">
                <a:latin typeface="+mj-lt"/>
                <a:ea typeface="Lato Light"/>
                <a:cs typeface="Lato Light"/>
              </a:rPr>
              <a:t>How is content </a:t>
            </a:r>
            <a:r>
              <a:rPr lang="en-US" sz="1600" err="1">
                <a:latin typeface="+mj-lt"/>
                <a:ea typeface="Lato Light"/>
                <a:cs typeface="Lato Light"/>
              </a:rPr>
              <a:t>prioritised</a:t>
            </a:r>
            <a:r>
              <a:rPr lang="en-US" sz="1600">
                <a:latin typeface="+mj-lt"/>
                <a:ea typeface="Lato Light"/>
                <a:cs typeface="Lato Light"/>
              </a:rPr>
              <a:t>, organized, formatted, and displayed? (</a:t>
            </a:r>
            <a:r>
              <a:rPr lang="en-US" sz="1600" err="1">
                <a:latin typeface="+mj-lt"/>
                <a:ea typeface="Lato Light"/>
                <a:cs typeface="Lato Light"/>
              </a:rPr>
              <a:t>eg</a:t>
            </a:r>
            <a:r>
              <a:rPr lang="en-US" sz="1600">
                <a:latin typeface="+mj-lt"/>
                <a:ea typeface="Lato Light"/>
                <a:cs typeface="Lato Light"/>
              </a:rPr>
              <a:t> communication planning, IA, metadata, data modeling, tagging, linking strategies, </a:t>
            </a:r>
            <a:r>
              <a:rPr lang="en-US" sz="1600" err="1">
                <a:latin typeface="+mj-lt"/>
                <a:ea typeface="Lato Light"/>
                <a:cs typeface="Lato Light"/>
              </a:rPr>
              <a:t>etc</a:t>
            </a:r>
            <a:r>
              <a:rPr lang="en-US" sz="1600">
                <a:latin typeface="+mj-lt"/>
                <a:ea typeface="Lato Light"/>
                <a:cs typeface="Lato Light"/>
              </a:rPr>
              <a:t>)</a:t>
            </a:r>
          </a:p>
          <a:p>
            <a:endParaRPr lang="en-US" sz="1600">
              <a:latin typeface="+mj-lt"/>
              <a:ea typeface="Lato Light" panose="020F0502020204030203" pitchFamily="34" charset="0"/>
              <a:cs typeface="Lato Light" panose="020F0502020204030203" pitchFamily="34" charset="0"/>
            </a:endParaRPr>
          </a:p>
        </p:txBody>
      </p:sp>
      <p:sp>
        <p:nvSpPr>
          <p:cNvPr id="22" name="Rectangle 21">
            <a:extLst>
              <a:ext uri="{FF2B5EF4-FFF2-40B4-BE49-F238E27FC236}">
                <a16:creationId xmlns:a16="http://schemas.microsoft.com/office/drawing/2014/main" id="{26329924-9049-6E43-8E55-1CB791FC3F1D}"/>
              </a:ext>
            </a:extLst>
          </p:cNvPr>
          <p:cNvSpPr/>
          <p:nvPr/>
        </p:nvSpPr>
        <p:spPr>
          <a:xfrm>
            <a:off x="551989" y="4581794"/>
            <a:ext cx="1474750" cy="276999"/>
          </a:xfrm>
          <a:prstGeom prst="rect">
            <a:avLst/>
          </a:prstGeom>
        </p:spPr>
        <p:txBody>
          <a:bodyPr wrap="square">
            <a:spAutoFit/>
          </a:bodyPr>
          <a:lstStyle/>
          <a:p>
            <a:r>
              <a:rPr lang="en-US" sz="1200" b="1">
                <a:solidFill>
                  <a:schemeClr val="tx2"/>
                </a:solidFill>
                <a:ea typeface="Roboto Lt" panose="02000000000000000000" pitchFamily="2" charset="0"/>
                <a:cs typeface="Montserrat" charset="0"/>
              </a:rPr>
              <a:t>Structure</a:t>
            </a:r>
          </a:p>
        </p:txBody>
      </p:sp>
      <p:sp>
        <p:nvSpPr>
          <p:cNvPr id="23" name="Rectangle 22">
            <a:extLst>
              <a:ext uri="{FF2B5EF4-FFF2-40B4-BE49-F238E27FC236}">
                <a16:creationId xmlns:a16="http://schemas.microsoft.com/office/drawing/2014/main" id="{990772C6-0B69-C44C-9387-96A8303E7D1D}"/>
              </a:ext>
            </a:extLst>
          </p:cNvPr>
          <p:cNvSpPr/>
          <p:nvPr/>
        </p:nvSpPr>
        <p:spPr>
          <a:xfrm>
            <a:off x="337625" y="4581793"/>
            <a:ext cx="147251" cy="1892233"/>
          </a:xfrm>
          <a:prstGeom prst="rect">
            <a:avLst/>
          </a:prstGeom>
          <a:solidFill>
            <a:srgbClr val="1B4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latin typeface="+mj-lt"/>
            </a:endParaRPr>
          </a:p>
        </p:txBody>
      </p:sp>
      <p:sp>
        <p:nvSpPr>
          <p:cNvPr id="24" name="TextBox 23">
            <a:extLst>
              <a:ext uri="{FF2B5EF4-FFF2-40B4-BE49-F238E27FC236}">
                <a16:creationId xmlns:a16="http://schemas.microsoft.com/office/drawing/2014/main" id="{0B6232C2-37F7-AD4B-9E81-A6E99F06DE1A}"/>
              </a:ext>
            </a:extLst>
          </p:cNvPr>
          <p:cNvSpPr txBox="1"/>
          <p:nvPr/>
        </p:nvSpPr>
        <p:spPr>
          <a:xfrm>
            <a:off x="8499833" y="2575836"/>
            <a:ext cx="3140178" cy="1569660"/>
          </a:xfrm>
          <a:prstGeom prst="rect">
            <a:avLst/>
          </a:prstGeom>
          <a:noFill/>
        </p:spPr>
        <p:txBody>
          <a:bodyPr wrap="square" lIns="91440" tIns="45720" rIns="91440" bIns="45720" rtlCol="0" anchor="t">
            <a:spAutoFit/>
          </a:bodyPr>
          <a:lstStyle/>
          <a:p>
            <a:pPr algn="r"/>
            <a:r>
              <a:rPr lang="en-US" sz="1600">
                <a:latin typeface="+mj-lt"/>
                <a:ea typeface="Lato Light"/>
                <a:cs typeface="Lato Light"/>
              </a:rPr>
              <a:t>What processes, tools, and people/capabilities are required for content initiatives to launch successfully and maintain </a:t>
            </a:r>
            <a:br>
              <a:rPr lang="en-US" sz="1600">
                <a:latin typeface="+mj-lt"/>
                <a:ea typeface="Lato Light"/>
                <a:cs typeface="Lato Light"/>
              </a:rPr>
            </a:br>
            <a:r>
              <a:rPr lang="en-US" sz="1600">
                <a:latin typeface="+mj-lt"/>
                <a:ea typeface="Lato Light"/>
                <a:cs typeface="Lato Light"/>
              </a:rPr>
              <a:t>ongoing quality?</a:t>
            </a:r>
          </a:p>
          <a:p>
            <a:pPr algn="r"/>
            <a:endParaRPr lang="en-US" sz="1600">
              <a:latin typeface="+mj-lt"/>
              <a:ea typeface="Lato Light" panose="020F0502020204030203" pitchFamily="34" charset="0"/>
              <a:cs typeface="Lato Light" panose="020F0502020204030203" pitchFamily="34" charset="0"/>
            </a:endParaRPr>
          </a:p>
        </p:txBody>
      </p:sp>
      <p:sp>
        <p:nvSpPr>
          <p:cNvPr id="25" name="Rectangle 24">
            <a:extLst>
              <a:ext uri="{FF2B5EF4-FFF2-40B4-BE49-F238E27FC236}">
                <a16:creationId xmlns:a16="http://schemas.microsoft.com/office/drawing/2014/main" id="{FA59ECF8-E19E-D74F-B6A8-76B8771C7FB7}"/>
              </a:ext>
            </a:extLst>
          </p:cNvPr>
          <p:cNvSpPr/>
          <p:nvPr/>
        </p:nvSpPr>
        <p:spPr>
          <a:xfrm>
            <a:off x="10145007" y="2263235"/>
            <a:ext cx="1474750" cy="276999"/>
          </a:xfrm>
          <a:prstGeom prst="rect">
            <a:avLst/>
          </a:prstGeom>
        </p:spPr>
        <p:txBody>
          <a:bodyPr wrap="square">
            <a:spAutoFit/>
          </a:bodyPr>
          <a:lstStyle/>
          <a:p>
            <a:pPr algn="r"/>
            <a:r>
              <a:rPr lang="en-US" sz="1200" b="1">
                <a:solidFill>
                  <a:schemeClr val="tx2"/>
                </a:solidFill>
                <a:ea typeface="Roboto Lt" panose="02000000000000000000" pitchFamily="2" charset="0"/>
                <a:cs typeface="Montserrat" charset="0"/>
              </a:rPr>
              <a:t>Workflow</a:t>
            </a:r>
          </a:p>
        </p:txBody>
      </p:sp>
      <p:sp>
        <p:nvSpPr>
          <p:cNvPr id="26" name="Rectangle 25">
            <a:extLst>
              <a:ext uri="{FF2B5EF4-FFF2-40B4-BE49-F238E27FC236}">
                <a16:creationId xmlns:a16="http://schemas.microsoft.com/office/drawing/2014/main" id="{8300859D-7146-764E-9D9B-3DE5D50A0406}"/>
              </a:ext>
            </a:extLst>
          </p:cNvPr>
          <p:cNvSpPr/>
          <p:nvPr/>
        </p:nvSpPr>
        <p:spPr>
          <a:xfrm>
            <a:off x="11750970" y="2263235"/>
            <a:ext cx="147251" cy="15696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latin typeface="+mj-lt"/>
            </a:endParaRPr>
          </a:p>
        </p:txBody>
      </p:sp>
      <p:sp>
        <p:nvSpPr>
          <p:cNvPr id="27" name="TextBox 26">
            <a:extLst>
              <a:ext uri="{FF2B5EF4-FFF2-40B4-BE49-F238E27FC236}">
                <a16:creationId xmlns:a16="http://schemas.microsoft.com/office/drawing/2014/main" id="{BD2A036C-6E93-4F4E-9A08-80CD792DCDC2}"/>
              </a:ext>
            </a:extLst>
          </p:cNvPr>
          <p:cNvSpPr txBox="1"/>
          <p:nvPr/>
        </p:nvSpPr>
        <p:spPr>
          <a:xfrm>
            <a:off x="8457518" y="4904376"/>
            <a:ext cx="3140178" cy="1323439"/>
          </a:xfrm>
          <a:prstGeom prst="rect">
            <a:avLst/>
          </a:prstGeom>
          <a:noFill/>
        </p:spPr>
        <p:txBody>
          <a:bodyPr wrap="square" rtlCol="0">
            <a:spAutoFit/>
          </a:bodyPr>
          <a:lstStyle/>
          <a:p>
            <a:pPr algn="r"/>
            <a:r>
              <a:rPr lang="en-US" sz="1600">
                <a:latin typeface="+mj-lt"/>
                <a:ea typeface="Lato Light" panose="020F0502020204030203" pitchFamily="34" charset="0"/>
                <a:cs typeface="Lato Light" panose="020F0502020204030203" pitchFamily="34" charset="0"/>
              </a:rPr>
              <a:t>How are key decisions about content and content strategy made? How are changes initiated and communicated?</a:t>
            </a:r>
            <a:br>
              <a:rPr lang="en-US" sz="1600">
                <a:latin typeface="+mj-lt"/>
                <a:ea typeface="Lato Light" panose="020F0502020204030203" pitchFamily="34" charset="0"/>
                <a:cs typeface="Lato Light" panose="020F0502020204030203" pitchFamily="34" charset="0"/>
              </a:rPr>
            </a:br>
            <a:endParaRPr lang="en-US" sz="1600">
              <a:latin typeface="+mj-lt"/>
              <a:ea typeface="Lato Light" panose="020F0502020204030203" pitchFamily="34" charset="0"/>
              <a:cs typeface="Lato Light" panose="020F0502020204030203" pitchFamily="34" charset="0"/>
            </a:endParaRPr>
          </a:p>
        </p:txBody>
      </p:sp>
      <p:sp>
        <p:nvSpPr>
          <p:cNvPr id="28" name="Rectangle 27">
            <a:extLst>
              <a:ext uri="{FF2B5EF4-FFF2-40B4-BE49-F238E27FC236}">
                <a16:creationId xmlns:a16="http://schemas.microsoft.com/office/drawing/2014/main" id="{31EEF3CB-F145-104A-A51B-1346613993F4}"/>
              </a:ext>
            </a:extLst>
          </p:cNvPr>
          <p:cNvSpPr/>
          <p:nvPr/>
        </p:nvSpPr>
        <p:spPr>
          <a:xfrm>
            <a:off x="10131836" y="4591775"/>
            <a:ext cx="1474750" cy="276999"/>
          </a:xfrm>
          <a:prstGeom prst="rect">
            <a:avLst/>
          </a:prstGeom>
        </p:spPr>
        <p:txBody>
          <a:bodyPr wrap="square">
            <a:spAutoFit/>
          </a:bodyPr>
          <a:lstStyle/>
          <a:p>
            <a:pPr algn="r"/>
            <a:r>
              <a:rPr lang="en-US" sz="1200" b="1">
                <a:solidFill>
                  <a:schemeClr val="tx2"/>
                </a:solidFill>
                <a:ea typeface="Roboto Lt" panose="02000000000000000000" pitchFamily="2" charset="0"/>
                <a:cs typeface="Montserrat" charset="0"/>
              </a:rPr>
              <a:t>Governance</a:t>
            </a:r>
            <a:endParaRPr lang="en-US" sz="4000" b="1">
              <a:solidFill>
                <a:schemeClr val="tx2"/>
              </a:solidFill>
              <a:ea typeface="Roboto Lt" panose="02000000000000000000" pitchFamily="2" charset="0"/>
              <a:cs typeface="Montserrat" charset="0"/>
            </a:endParaRPr>
          </a:p>
        </p:txBody>
      </p:sp>
      <p:sp>
        <p:nvSpPr>
          <p:cNvPr id="29" name="Rectangle 28">
            <a:extLst>
              <a:ext uri="{FF2B5EF4-FFF2-40B4-BE49-F238E27FC236}">
                <a16:creationId xmlns:a16="http://schemas.microsoft.com/office/drawing/2014/main" id="{1D5E8278-2320-3B4E-B923-08FEAD612C02}"/>
              </a:ext>
            </a:extLst>
          </p:cNvPr>
          <p:cNvSpPr/>
          <p:nvPr/>
        </p:nvSpPr>
        <p:spPr>
          <a:xfrm>
            <a:off x="11737799" y="4591775"/>
            <a:ext cx="147251" cy="1569660"/>
          </a:xfrm>
          <a:prstGeom prst="rect">
            <a:avLst/>
          </a:prstGeom>
          <a:solidFill>
            <a:srgbClr val="87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latin typeface="+mj-lt"/>
            </a:endParaRPr>
          </a:p>
        </p:txBody>
      </p:sp>
      <p:sp>
        <p:nvSpPr>
          <p:cNvPr id="7" name="Titel 3">
            <a:extLst>
              <a:ext uri="{FF2B5EF4-FFF2-40B4-BE49-F238E27FC236}">
                <a16:creationId xmlns:a16="http://schemas.microsoft.com/office/drawing/2014/main" id="{1ADC879D-4ADB-E0AE-4D6E-9DD7A230BD10}"/>
              </a:ext>
            </a:extLst>
          </p:cNvPr>
          <p:cNvSpPr txBox="1">
            <a:spLocks/>
          </p:cNvSpPr>
          <p:nvPr/>
        </p:nvSpPr>
        <p:spPr>
          <a:xfrm>
            <a:off x="241301" y="147723"/>
            <a:ext cx="10059988" cy="76775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e-DE" sz="3600" b="1">
              <a:latin typeface="+mn-lt"/>
            </a:endParaRPr>
          </a:p>
        </p:txBody>
      </p:sp>
      <p:sp>
        <p:nvSpPr>
          <p:cNvPr id="8" name="Textplatzhalter 14">
            <a:extLst>
              <a:ext uri="{FF2B5EF4-FFF2-40B4-BE49-F238E27FC236}">
                <a16:creationId xmlns:a16="http://schemas.microsoft.com/office/drawing/2014/main" id="{F455A238-1916-1BB1-903B-57A4EB5DDEDE}"/>
              </a:ext>
            </a:extLst>
          </p:cNvPr>
          <p:cNvSpPr txBox="1">
            <a:spLocks/>
          </p:cNvSpPr>
          <p:nvPr/>
        </p:nvSpPr>
        <p:spPr>
          <a:xfrm>
            <a:off x="379580" y="1278998"/>
            <a:ext cx="4597021" cy="335689"/>
          </a:xfrm>
          <a:prstGeom prst="rect">
            <a:avLst/>
          </a:prstGeom>
        </p:spPr>
        <p:txBody>
          <a:bodyPr wrap="none" lIns="0" tIns="0" rIns="0" bIns="0"/>
          <a:lstStyle>
            <a:lvl1pPr marL="0" indent="0" algn="l" defTabSz="457200" rtl="0" eaLnBrk="1" latinLnBrk="0" hangingPunct="1">
              <a:spcBef>
                <a:spcPts val="400"/>
              </a:spcBef>
              <a:buClr>
                <a:schemeClr val="accent2"/>
              </a:buClr>
              <a:buFont typeface="Lucida Grande"/>
              <a:buNone/>
              <a:defRPr sz="1600" b="0" i="0" kern="1200">
                <a:solidFill>
                  <a:schemeClr val="tx1"/>
                </a:solidFill>
                <a:latin typeface="Geomanist"/>
                <a:ea typeface="+mn-ea"/>
                <a:cs typeface="Geomanist"/>
              </a:defRPr>
            </a:lvl1pPr>
            <a:lvl2pPr marL="270000" indent="-270000" algn="l" defTabSz="457200" rtl="0" eaLnBrk="1" latinLnBrk="0" hangingPunct="1">
              <a:spcBef>
                <a:spcPts val="400"/>
              </a:spcBef>
              <a:buClr>
                <a:schemeClr val="accent2"/>
              </a:buClr>
              <a:buFont typeface="Arial"/>
              <a:buChar char="–"/>
              <a:defRPr sz="1400" b="0" i="0" kern="1200" baseline="0">
                <a:solidFill>
                  <a:schemeClr val="tx1"/>
                </a:solidFill>
                <a:latin typeface="Geomanist Light"/>
                <a:ea typeface="+mn-ea"/>
                <a:cs typeface="Geomanist Light"/>
              </a:defRPr>
            </a:lvl2pPr>
            <a:lvl3pPr marL="540000" indent="-270000" algn="l" defTabSz="457200" rtl="0" eaLnBrk="1" latinLnBrk="0" hangingPunct="1">
              <a:spcBef>
                <a:spcPts val="400"/>
              </a:spcBef>
              <a:buClr>
                <a:schemeClr val="accent2"/>
              </a:buClr>
              <a:buFont typeface="Symbol" charset="2"/>
              <a:buChar char="-"/>
              <a:defRPr sz="1400" b="0" i="0" kern="1200">
                <a:solidFill>
                  <a:schemeClr val="tx1"/>
                </a:solidFill>
                <a:latin typeface="Geomanist Light"/>
                <a:ea typeface="+mn-ea"/>
                <a:cs typeface="Geomanist Light"/>
              </a:defRPr>
            </a:lvl3pPr>
            <a:lvl4pPr marL="810000" indent="-271463" algn="l" defTabSz="457200" rtl="0" eaLnBrk="1" latinLnBrk="0" hangingPunct="1">
              <a:spcBef>
                <a:spcPts val="400"/>
              </a:spcBef>
              <a:buClr>
                <a:schemeClr val="accent2"/>
              </a:buClr>
              <a:buFont typeface="Arial"/>
              <a:buChar char="–"/>
              <a:defRPr sz="1400" b="0" i="0" kern="1200">
                <a:solidFill>
                  <a:schemeClr val="tx1"/>
                </a:solidFill>
                <a:latin typeface="Geomanist Light"/>
                <a:ea typeface="+mn-ea"/>
                <a:cs typeface="Geomanist Light"/>
              </a:defRPr>
            </a:lvl4pPr>
            <a:lvl5pPr marL="1080000" indent="-270000" algn="l" defTabSz="457200" rtl="0" eaLnBrk="1" latinLnBrk="0" hangingPunct="1">
              <a:spcBef>
                <a:spcPts val="400"/>
              </a:spcBef>
              <a:buClr>
                <a:schemeClr val="accent2"/>
              </a:buClr>
              <a:buFont typeface="Symbol" charset="2"/>
              <a:buChar char="-"/>
              <a:defRPr sz="1400" b="0" i="0" kern="1200">
                <a:solidFill>
                  <a:schemeClr val="tx1"/>
                </a:solidFill>
                <a:latin typeface="Geomanist Light"/>
                <a:ea typeface="+mn-ea"/>
                <a:cs typeface="Geomanist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solidFill>
                  <a:srgbClr val="B4268E"/>
                </a:solidFill>
                <a:latin typeface="+mj-lt"/>
              </a:rPr>
              <a:t>Building consensus and community for content </a:t>
            </a:r>
          </a:p>
        </p:txBody>
      </p:sp>
      <p:sp>
        <p:nvSpPr>
          <p:cNvPr id="10" name="TextBox 9">
            <a:extLst>
              <a:ext uri="{FF2B5EF4-FFF2-40B4-BE49-F238E27FC236}">
                <a16:creationId xmlns:a16="http://schemas.microsoft.com/office/drawing/2014/main" id="{9218322D-384D-E184-B3EE-56B57DAF9713}"/>
              </a:ext>
            </a:extLst>
          </p:cNvPr>
          <p:cNvSpPr txBox="1"/>
          <p:nvPr/>
        </p:nvSpPr>
        <p:spPr>
          <a:xfrm>
            <a:off x="4601345" y="6537358"/>
            <a:ext cx="2887778" cy="276999"/>
          </a:xfrm>
          <a:prstGeom prst="rect">
            <a:avLst/>
          </a:prstGeom>
          <a:noFill/>
        </p:spPr>
        <p:txBody>
          <a:bodyPr wrap="none" rtlCol="0">
            <a:spAutoFit/>
          </a:bodyPr>
          <a:lstStyle/>
          <a:p>
            <a:pPr algn="ctr"/>
            <a:r>
              <a:rPr lang="en-US" sz="1200">
                <a:latin typeface="+mj-lt"/>
              </a:rPr>
              <a:t>Content Components | People Components</a:t>
            </a:r>
          </a:p>
        </p:txBody>
      </p:sp>
      <p:sp>
        <p:nvSpPr>
          <p:cNvPr id="20" name="TextBox 19">
            <a:extLst>
              <a:ext uri="{FF2B5EF4-FFF2-40B4-BE49-F238E27FC236}">
                <a16:creationId xmlns:a16="http://schemas.microsoft.com/office/drawing/2014/main" id="{755DA9BF-D8D7-CD67-E6C7-82E2D466D4E2}"/>
              </a:ext>
            </a:extLst>
          </p:cNvPr>
          <p:cNvSpPr txBox="1"/>
          <p:nvPr/>
        </p:nvSpPr>
        <p:spPr>
          <a:xfrm>
            <a:off x="9910655" y="6418458"/>
            <a:ext cx="1335622" cy="261610"/>
          </a:xfrm>
          <a:prstGeom prst="rect">
            <a:avLst/>
          </a:prstGeom>
          <a:noFill/>
        </p:spPr>
        <p:txBody>
          <a:bodyPr wrap="none" rtlCol="0">
            <a:spAutoFit/>
          </a:bodyPr>
          <a:lstStyle/>
          <a:p>
            <a:r>
              <a:rPr lang="en-GB" sz="1100">
                <a:latin typeface="+mj-lt"/>
              </a:rPr>
              <a:t>© Brain Traffic 2011</a:t>
            </a:r>
          </a:p>
        </p:txBody>
      </p:sp>
      <p:sp>
        <p:nvSpPr>
          <p:cNvPr id="2" name="Title 1">
            <a:extLst>
              <a:ext uri="{FF2B5EF4-FFF2-40B4-BE49-F238E27FC236}">
                <a16:creationId xmlns:a16="http://schemas.microsoft.com/office/drawing/2014/main" id="{74F97BA3-A79A-6717-AC53-FF924439E57B}"/>
              </a:ext>
            </a:extLst>
          </p:cNvPr>
          <p:cNvSpPr>
            <a:spLocks noGrp="1"/>
          </p:cNvSpPr>
          <p:nvPr>
            <p:ph type="title"/>
          </p:nvPr>
        </p:nvSpPr>
        <p:spPr>
          <a:xfrm>
            <a:off x="417748" y="574219"/>
            <a:ext cx="10160718" cy="321883"/>
          </a:xfrm>
        </p:spPr>
        <p:txBody>
          <a:bodyPr/>
          <a:lstStyle/>
          <a:p>
            <a:r>
              <a:rPr lang="en-US" sz="2000" b="1">
                <a:latin typeface="+mn-lt"/>
              </a:rPr>
              <a:t>Content strategy sets out vision and standards for Oxford across all digital end points</a:t>
            </a:r>
            <a:endParaRPr lang="en-US" b="1"/>
          </a:p>
        </p:txBody>
      </p:sp>
    </p:spTree>
    <p:extLst>
      <p:ext uri="{BB962C8B-B14F-4D97-AF65-F5344CB8AC3E}">
        <p14:creationId xmlns:p14="http://schemas.microsoft.com/office/powerpoint/2010/main" val="2814050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551A5-CA7B-18B5-AFE5-A44438AC0666}"/>
              </a:ext>
            </a:extLst>
          </p:cNvPr>
          <p:cNvSpPr>
            <a:spLocks noGrp="1"/>
          </p:cNvSpPr>
          <p:nvPr>
            <p:ph type="title"/>
          </p:nvPr>
        </p:nvSpPr>
        <p:spPr/>
        <p:txBody>
          <a:bodyPr/>
          <a:lstStyle/>
          <a:p>
            <a:r>
              <a:rPr lang="en-US" b="1"/>
              <a:t>Impact of content strategy on key audiences</a:t>
            </a:r>
          </a:p>
        </p:txBody>
      </p:sp>
      <p:sp>
        <p:nvSpPr>
          <p:cNvPr id="12" name="Triangle 16">
            <a:extLst>
              <a:ext uri="{FF2B5EF4-FFF2-40B4-BE49-F238E27FC236}">
                <a16:creationId xmlns:a16="http://schemas.microsoft.com/office/drawing/2014/main" id="{F182B9FB-32CD-11E9-441A-314D469985F8}"/>
              </a:ext>
            </a:extLst>
          </p:cNvPr>
          <p:cNvSpPr/>
          <p:nvPr/>
        </p:nvSpPr>
        <p:spPr>
          <a:xfrm>
            <a:off x="1345086" y="1845085"/>
            <a:ext cx="9755828" cy="1166536"/>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oppins" pitchFamily="2" charset="77"/>
              <a:cs typeface="Poppins" pitchFamily="2" charset="77"/>
            </a:endParaRPr>
          </a:p>
        </p:txBody>
      </p:sp>
      <p:sp>
        <p:nvSpPr>
          <p:cNvPr id="13" name="Rounded Rectangle 2">
            <a:extLst>
              <a:ext uri="{FF2B5EF4-FFF2-40B4-BE49-F238E27FC236}">
                <a16:creationId xmlns:a16="http://schemas.microsoft.com/office/drawing/2014/main" id="{12186659-A7B1-D806-2D47-B61B6DDF6C40}"/>
              </a:ext>
            </a:extLst>
          </p:cNvPr>
          <p:cNvSpPr/>
          <p:nvPr/>
        </p:nvSpPr>
        <p:spPr>
          <a:xfrm>
            <a:off x="1345084" y="3124190"/>
            <a:ext cx="3060000" cy="585061"/>
          </a:xfrm>
          <a:prstGeom prst="roundRect">
            <a:avLst>
              <a:gd name="adj" fmla="val 11085"/>
            </a:avLst>
          </a:prstGeom>
          <a:solidFill>
            <a:srgbClr val="B42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cs typeface="Poppins" pitchFamily="2" charset="77"/>
              </a:rPr>
              <a:t>For creators</a:t>
            </a:r>
          </a:p>
        </p:txBody>
      </p:sp>
      <p:sp>
        <p:nvSpPr>
          <p:cNvPr id="14" name="Rounded Rectangle 44">
            <a:extLst>
              <a:ext uri="{FF2B5EF4-FFF2-40B4-BE49-F238E27FC236}">
                <a16:creationId xmlns:a16="http://schemas.microsoft.com/office/drawing/2014/main" id="{3CF76E78-2C7A-0E96-0BD9-CF4C761F53F1}"/>
              </a:ext>
            </a:extLst>
          </p:cNvPr>
          <p:cNvSpPr/>
          <p:nvPr/>
        </p:nvSpPr>
        <p:spPr>
          <a:xfrm>
            <a:off x="1345084" y="3803785"/>
            <a:ext cx="3060000" cy="594137"/>
          </a:xfrm>
          <a:prstGeom prst="roundRect">
            <a:avLst>
              <a:gd name="adj" fmla="val 987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00">
                <a:solidFill>
                  <a:srgbClr val="1B4377"/>
                </a:solidFill>
                <a:latin typeface="+mj-lt"/>
                <a:cs typeface="Poppins" pitchFamily="2" charset="77"/>
              </a:rPr>
              <a:t>Cohesive and unified voice through consistency in tone, UI</a:t>
            </a:r>
          </a:p>
        </p:txBody>
      </p:sp>
      <p:sp>
        <p:nvSpPr>
          <p:cNvPr id="15" name="Rounded Rectangle 57">
            <a:extLst>
              <a:ext uri="{FF2B5EF4-FFF2-40B4-BE49-F238E27FC236}">
                <a16:creationId xmlns:a16="http://schemas.microsoft.com/office/drawing/2014/main" id="{2318325B-EBD2-A33F-37EC-70C1DE93058C}"/>
              </a:ext>
            </a:extLst>
          </p:cNvPr>
          <p:cNvSpPr/>
          <p:nvPr/>
        </p:nvSpPr>
        <p:spPr>
          <a:xfrm>
            <a:off x="4693001" y="3794803"/>
            <a:ext cx="3060000" cy="594137"/>
          </a:xfrm>
          <a:prstGeom prst="roundRect">
            <a:avLst>
              <a:gd name="adj" fmla="val 987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00">
                <a:solidFill>
                  <a:srgbClr val="1B4377"/>
                </a:solidFill>
                <a:latin typeface="+mj-lt"/>
                <a:cs typeface="Poppins" pitchFamily="2" charset="77"/>
              </a:rPr>
              <a:t>Consistency of content quality improving trust and value</a:t>
            </a:r>
          </a:p>
        </p:txBody>
      </p:sp>
      <p:sp>
        <p:nvSpPr>
          <p:cNvPr id="16" name="Rounded Rectangle 58">
            <a:extLst>
              <a:ext uri="{FF2B5EF4-FFF2-40B4-BE49-F238E27FC236}">
                <a16:creationId xmlns:a16="http://schemas.microsoft.com/office/drawing/2014/main" id="{101E5F34-6F72-1639-9E3A-D80115A41D08}"/>
              </a:ext>
            </a:extLst>
          </p:cNvPr>
          <p:cNvSpPr/>
          <p:nvPr/>
        </p:nvSpPr>
        <p:spPr>
          <a:xfrm>
            <a:off x="8040921" y="3794803"/>
            <a:ext cx="3060000" cy="594137"/>
          </a:xfrm>
          <a:prstGeom prst="roundRect">
            <a:avLst>
              <a:gd name="adj" fmla="val 987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00">
                <a:solidFill>
                  <a:srgbClr val="1B4377"/>
                </a:solidFill>
                <a:latin typeface="+mj-lt"/>
                <a:cs typeface="Poppins" pitchFamily="2" charset="77"/>
              </a:rPr>
              <a:t>Alignment across the digital communication estate for improved audience experience</a:t>
            </a:r>
          </a:p>
        </p:txBody>
      </p:sp>
      <p:sp>
        <p:nvSpPr>
          <p:cNvPr id="18" name="Rounded Rectangle 60">
            <a:extLst>
              <a:ext uri="{FF2B5EF4-FFF2-40B4-BE49-F238E27FC236}">
                <a16:creationId xmlns:a16="http://schemas.microsoft.com/office/drawing/2014/main" id="{4AFF0F53-105F-211D-193D-F67BA5993F38}"/>
              </a:ext>
            </a:extLst>
          </p:cNvPr>
          <p:cNvSpPr/>
          <p:nvPr/>
        </p:nvSpPr>
        <p:spPr>
          <a:xfrm>
            <a:off x="1345084" y="4466338"/>
            <a:ext cx="3060000" cy="594137"/>
          </a:xfrm>
          <a:prstGeom prst="roundRect">
            <a:avLst>
              <a:gd name="adj" fmla="val 987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00">
                <a:solidFill>
                  <a:srgbClr val="1B4377"/>
                </a:solidFill>
                <a:latin typeface="+mj-lt"/>
                <a:cs typeface="Poppins" pitchFamily="2" charset="77"/>
              </a:rPr>
              <a:t>Ability to learn from peers and apply best practice</a:t>
            </a:r>
          </a:p>
        </p:txBody>
      </p:sp>
      <p:sp>
        <p:nvSpPr>
          <p:cNvPr id="19" name="Rounded Rectangle 61">
            <a:extLst>
              <a:ext uri="{FF2B5EF4-FFF2-40B4-BE49-F238E27FC236}">
                <a16:creationId xmlns:a16="http://schemas.microsoft.com/office/drawing/2014/main" id="{DE26D2F2-2131-EFE0-9892-2345B0B980B1}"/>
              </a:ext>
            </a:extLst>
          </p:cNvPr>
          <p:cNvSpPr/>
          <p:nvPr/>
        </p:nvSpPr>
        <p:spPr>
          <a:xfrm>
            <a:off x="4693001" y="4457356"/>
            <a:ext cx="3060000" cy="594137"/>
          </a:xfrm>
          <a:prstGeom prst="roundRect">
            <a:avLst>
              <a:gd name="adj" fmla="val 987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00">
                <a:solidFill>
                  <a:srgbClr val="1B4377"/>
                </a:solidFill>
                <a:latin typeface="+mj-lt"/>
                <a:cs typeface="Poppins" pitchFamily="2" charset="77"/>
              </a:rPr>
              <a:t>Consistency of presentation making content easier to read and use</a:t>
            </a:r>
          </a:p>
        </p:txBody>
      </p:sp>
      <p:sp>
        <p:nvSpPr>
          <p:cNvPr id="20" name="Rounded Rectangle 62">
            <a:extLst>
              <a:ext uri="{FF2B5EF4-FFF2-40B4-BE49-F238E27FC236}">
                <a16:creationId xmlns:a16="http://schemas.microsoft.com/office/drawing/2014/main" id="{608D6CEE-D85F-E224-9B37-83DE47CEBE01}"/>
              </a:ext>
            </a:extLst>
          </p:cNvPr>
          <p:cNvSpPr/>
          <p:nvPr/>
        </p:nvSpPr>
        <p:spPr>
          <a:xfrm>
            <a:off x="8040921" y="4457356"/>
            <a:ext cx="3060000" cy="594137"/>
          </a:xfrm>
          <a:prstGeom prst="roundRect">
            <a:avLst>
              <a:gd name="adj" fmla="val 987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00">
                <a:solidFill>
                  <a:srgbClr val="1B4377"/>
                </a:solidFill>
                <a:latin typeface="+mj-lt"/>
                <a:cs typeface="Poppins" pitchFamily="2" charset="77"/>
              </a:rPr>
              <a:t>Change agility so the university can react – as one – to evolving needs</a:t>
            </a:r>
          </a:p>
        </p:txBody>
      </p:sp>
      <p:sp>
        <p:nvSpPr>
          <p:cNvPr id="22" name="Rounded Rectangle 64">
            <a:extLst>
              <a:ext uri="{FF2B5EF4-FFF2-40B4-BE49-F238E27FC236}">
                <a16:creationId xmlns:a16="http://schemas.microsoft.com/office/drawing/2014/main" id="{D63B92A9-7E4A-B2BE-E9FB-D03E3BDD3FA5}"/>
              </a:ext>
            </a:extLst>
          </p:cNvPr>
          <p:cNvSpPr/>
          <p:nvPr/>
        </p:nvSpPr>
        <p:spPr>
          <a:xfrm>
            <a:off x="1345084" y="5128891"/>
            <a:ext cx="3060000" cy="594137"/>
          </a:xfrm>
          <a:prstGeom prst="roundRect">
            <a:avLst>
              <a:gd name="adj" fmla="val 987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00">
                <a:solidFill>
                  <a:srgbClr val="1B4377"/>
                </a:solidFill>
                <a:latin typeface="+mj-lt"/>
                <a:cs typeface="Poppins" pitchFamily="2" charset="77"/>
              </a:rPr>
              <a:t>Improved efficiency, reducing time spent on decision-making</a:t>
            </a:r>
          </a:p>
        </p:txBody>
      </p:sp>
      <p:sp>
        <p:nvSpPr>
          <p:cNvPr id="23" name="Rounded Rectangle 65">
            <a:extLst>
              <a:ext uri="{FF2B5EF4-FFF2-40B4-BE49-F238E27FC236}">
                <a16:creationId xmlns:a16="http://schemas.microsoft.com/office/drawing/2014/main" id="{AEB7AF9A-30C8-CDC9-A29A-1FEDE57FB898}"/>
              </a:ext>
            </a:extLst>
          </p:cNvPr>
          <p:cNvSpPr/>
          <p:nvPr/>
        </p:nvSpPr>
        <p:spPr>
          <a:xfrm>
            <a:off x="4693001" y="5119909"/>
            <a:ext cx="3060000" cy="594137"/>
          </a:xfrm>
          <a:prstGeom prst="roundRect">
            <a:avLst>
              <a:gd name="adj" fmla="val 987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00">
                <a:solidFill>
                  <a:srgbClr val="1B4377"/>
                </a:solidFill>
                <a:latin typeface="+mj-lt"/>
                <a:cs typeface="Poppins" pitchFamily="2" charset="77"/>
              </a:rPr>
              <a:t>Consistency of find and search making content easier to access</a:t>
            </a:r>
          </a:p>
        </p:txBody>
      </p:sp>
      <p:sp>
        <p:nvSpPr>
          <p:cNvPr id="24" name="Rounded Rectangle 66">
            <a:extLst>
              <a:ext uri="{FF2B5EF4-FFF2-40B4-BE49-F238E27FC236}">
                <a16:creationId xmlns:a16="http://schemas.microsoft.com/office/drawing/2014/main" id="{1DDA4109-A345-95EE-1326-D1D60911B938}"/>
              </a:ext>
            </a:extLst>
          </p:cNvPr>
          <p:cNvSpPr/>
          <p:nvPr/>
        </p:nvSpPr>
        <p:spPr>
          <a:xfrm>
            <a:off x="8040921" y="5119909"/>
            <a:ext cx="3060000" cy="594137"/>
          </a:xfrm>
          <a:prstGeom prst="roundRect">
            <a:avLst>
              <a:gd name="adj" fmla="val 987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00">
                <a:solidFill>
                  <a:srgbClr val="1B4377"/>
                </a:solidFill>
                <a:latin typeface="+mj-lt"/>
                <a:cs typeface="Poppins" pitchFamily="2" charset="77"/>
              </a:rPr>
              <a:t>Improved efficiency by enabling communicators to focus on value-adding comms</a:t>
            </a:r>
          </a:p>
        </p:txBody>
      </p:sp>
      <p:sp>
        <p:nvSpPr>
          <p:cNvPr id="26" name="Rounded Rectangle 73">
            <a:extLst>
              <a:ext uri="{FF2B5EF4-FFF2-40B4-BE49-F238E27FC236}">
                <a16:creationId xmlns:a16="http://schemas.microsoft.com/office/drawing/2014/main" id="{79CD1F8B-266D-6906-4AEB-19D6B787DE5C}"/>
              </a:ext>
            </a:extLst>
          </p:cNvPr>
          <p:cNvSpPr/>
          <p:nvPr/>
        </p:nvSpPr>
        <p:spPr>
          <a:xfrm>
            <a:off x="4693000" y="3115208"/>
            <a:ext cx="3060000" cy="585061"/>
          </a:xfrm>
          <a:prstGeom prst="roundRect">
            <a:avLst>
              <a:gd name="adj" fmla="val 11085"/>
            </a:avLst>
          </a:prstGeom>
          <a:solidFill>
            <a:srgbClr val="1B4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cs typeface="Poppins" pitchFamily="2" charset="77"/>
              </a:rPr>
              <a:t>For users</a:t>
            </a:r>
          </a:p>
        </p:txBody>
      </p:sp>
      <p:sp>
        <p:nvSpPr>
          <p:cNvPr id="27" name="Rounded Rectangle 74">
            <a:extLst>
              <a:ext uri="{FF2B5EF4-FFF2-40B4-BE49-F238E27FC236}">
                <a16:creationId xmlns:a16="http://schemas.microsoft.com/office/drawing/2014/main" id="{493E1F9F-219A-0814-C8E7-8BBADFDF7D1B}"/>
              </a:ext>
            </a:extLst>
          </p:cNvPr>
          <p:cNvSpPr/>
          <p:nvPr/>
        </p:nvSpPr>
        <p:spPr>
          <a:xfrm>
            <a:off x="8040918" y="3115208"/>
            <a:ext cx="3060000" cy="585061"/>
          </a:xfrm>
          <a:prstGeom prst="roundRect">
            <a:avLst>
              <a:gd name="adj" fmla="val 11085"/>
            </a:avLst>
          </a:prstGeom>
          <a:solidFill>
            <a:srgbClr val="87B2B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cs typeface="Poppins"/>
              </a:rPr>
              <a:t>For the University</a:t>
            </a:r>
            <a:endParaRPr lang="en-US" sz="1400">
              <a:cs typeface="Poppins" pitchFamily="2" charset="77"/>
            </a:endParaRPr>
          </a:p>
        </p:txBody>
      </p:sp>
      <p:sp>
        <p:nvSpPr>
          <p:cNvPr id="35" name="Rounded Rectangle 92">
            <a:extLst>
              <a:ext uri="{FF2B5EF4-FFF2-40B4-BE49-F238E27FC236}">
                <a16:creationId xmlns:a16="http://schemas.microsoft.com/office/drawing/2014/main" id="{B578BCE7-8B40-957A-6B69-E54C3231040B}"/>
              </a:ext>
            </a:extLst>
          </p:cNvPr>
          <p:cNvSpPr/>
          <p:nvPr/>
        </p:nvSpPr>
        <p:spPr>
          <a:xfrm>
            <a:off x="1345085" y="5817634"/>
            <a:ext cx="9755828" cy="594137"/>
          </a:xfrm>
          <a:prstGeom prst="roundRect">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cs typeface="Poppins" pitchFamily="2" charset="77"/>
              </a:rPr>
              <a:t>Improved communication outcomes</a:t>
            </a:r>
          </a:p>
        </p:txBody>
      </p:sp>
      <p:sp>
        <p:nvSpPr>
          <p:cNvPr id="37" name="TextBox 21">
            <a:extLst>
              <a:ext uri="{FF2B5EF4-FFF2-40B4-BE49-F238E27FC236}">
                <a16:creationId xmlns:a16="http://schemas.microsoft.com/office/drawing/2014/main" id="{C5CE66AB-D40F-C0B1-A52D-4AC918EE29CE}"/>
              </a:ext>
            </a:extLst>
          </p:cNvPr>
          <p:cNvSpPr txBox="1"/>
          <p:nvPr/>
        </p:nvSpPr>
        <p:spPr>
          <a:xfrm>
            <a:off x="4300852" y="2344660"/>
            <a:ext cx="3844294" cy="523220"/>
          </a:xfrm>
          <a:prstGeom prst="rect">
            <a:avLst/>
          </a:prstGeom>
          <a:noFill/>
        </p:spPr>
        <p:txBody>
          <a:bodyPr wrap="square" rtlCol="0">
            <a:spAutoFit/>
          </a:bodyPr>
          <a:lstStyle/>
          <a:p>
            <a:pPr algn="ctr"/>
            <a:r>
              <a:rPr lang="en-US" sz="1400" b="1">
                <a:solidFill>
                  <a:schemeClr val="bg1"/>
                </a:solidFill>
                <a:ea typeface="Lato" panose="020F0502020204030203" pitchFamily="34" charset="0"/>
                <a:cs typeface="Poppins" pitchFamily="2" charset="77"/>
              </a:rPr>
              <a:t>To bring users the right information, at the right time, in the right format, to fulfil their needs</a:t>
            </a:r>
          </a:p>
        </p:txBody>
      </p:sp>
      <p:sp>
        <p:nvSpPr>
          <p:cNvPr id="3" name="TextBox 2">
            <a:extLst>
              <a:ext uri="{FF2B5EF4-FFF2-40B4-BE49-F238E27FC236}">
                <a16:creationId xmlns:a16="http://schemas.microsoft.com/office/drawing/2014/main" id="{827FC5E8-5164-57BD-7B20-CEE58DE64173}"/>
              </a:ext>
            </a:extLst>
          </p:cNvPr>
          <p:cNvSpPr txBox="1"/>
          <p:nvPr/>
        </p:nvSpPr>
        <p:spPr>
          <a:xfrm>
            <a:off x="420077" y="1143000"/>
            <a:ext cx="1113496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cs typeface="Calibri"/>
              </a:rPr>
              <a:t>Taking a strategic, consistent and joined-up approach to content will deliver improvements for content creators, consumers, and the University.</a:t>
            </a:r>
            <a:endParaRPr lang="en-GB" sz="1600"/>
          </a:p>
        </p:txBody>
      </p:sp>
    </p:spTree>
    <p:extLst>
      <p:ext uri="{BB962C8B-B14F-4D97-AF65-F5344CB8AC3E}">
        <p14:creationId xmlns:p14="http://schemas.microsoft.com/office/powerpoint/2010/main" val="1420967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4B9B1-C15E-69E8-A058-2DB2B88C89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9ACE6E-1980-5916-69D8-F66B0938D697}"/>
              </a:ext>
            </a:extLst>
          </p:cNvPr>
          <p:cNvSpPr>
            <a:spLocks noGrp="1"/>
          </p:cNvSpPr>
          <p:nvPr>
            <p:ph type="title"/>
          </p:nvPr>
        </p:nvSpPr>
        <p:spPr/>
        <p:txBody>
          <a:bodyPr>
            <a:noAutofit/>
          </a:bodyPr>
          <a:lstStyle/>
          <a:p>
            <a:r>
              <a:rPr lang="en-US" sz="2000" b="1">
                <a:latin typeface="+mn-lt"/>
              </a:rPr>
              <a:t>Our digital communications vision</a:t>
            </a:r>
          </a:p>
        </p:txBody>
      </p:sp>
      <p:sp>
        <p:nvSpPr>
          <p:cNvPr id="6" name="Content Placeholder 5">
            <a:extLst>
              <a:ext uri="{FF2B5EF4-FFF2-40B4-BE49-F238E27FC236}">
                <a16:creationId xmlns:a16="http://schemas.microsoft.com/office/drawing/2014/main" id="{B8890AE2-DDB3-6514-E806-8FCA05784D0C}"/>
              </a:ext>
            </a:extLst>
          </p:cNvPr>
          <p:cNvSpPr>
            <a:spLocks noGrp="1"/>
          </p:cNvSpPr>
          <p:nvPr>
            <p:ph idx="4294967295"/>
          </p:nvPr>
        </p:nvSpPr>
        <p:spPr>
          <a:xfrm>
            <a:off x="417748" y="1367554"/>
            <a:ext cx="6171727" cy="4963861"/>
          </a:xfrm>
          <a:custGeom>
            <a:avLst/>
            <a:gdLst>
              <a:gd name="connsiteX0" fmla="*/ 0 w 6171727"/>
              <a:gd name="connsiteY0" fmla="*/ 0 h 4963861"/>
              <a:gd name="connsiteX1" fmla="*/ 5678252 w 6171727"/>
              <a:gd name="connsiteY1" fmla="*/ 0 h 4963861"/>
              <a:gd name="connsiteX2" fmla="*/ 5678252 w 6171727"/>
              <a:gd name="connsiteY2" fmla="*/ 2360772 h 4963861"/>
              <a:gd name="connsiteX3" fmla="*/ 5929411 w 6171727"/>
              <a:gd name="connsiteY3" fmla="*/ 2360772 h 4963861"/>
              <a:gd name="connsiteX4" fmla="*/ 5929411 w 6171727"/>
              <a:gd name="connsiteY4" fmla="*/ 2239614 h 4963861"/>
              <a:gd name="connsiteX5" fmla="*/ 6171727 w 6171727"/>
              <a:gd name="connsiteY5" fmla="*/ 2481930 h 4963861"/>
              <a:gd name="connsiteX6" fmla="*/ 5929411 w 6171727"/>
              <a:gd name="connsiteY6" fmla="*/ 2724246 h 4963861"/>
              <a:gd name="connsiteX7" fmla="*/ 5929411 w 6171727"/>
              <a:gd name="connsiteY7" fmla="*/ 2603088 h 4963861"/>
              <a:gd name="connsiteX8" fmla="*/ 5678252 w 6171727"/>
              <a:gd name="connsiteY8" fmla="*/ 2603088 h 4963861"/>
              <a:gd name="connsiteX9" fmla="*/ 5678252 w 6171727"/>
              <a:gd name="connsiteY9" fmla="*/ 4963861 h 4963861"/>
              <a:gd name="connsiteX10" fmla="*/ 0 w 6171727"/>
              <a:gd name="connsiteY10" fmla="*/ 4963861 h 496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1727" h="4963861">
                <a:moveTo>
                  <a:pt x="0" y="0"/>
                </a:moveTo>
                <a:lnTo>
                  <a:pt x="5678252" y="0"/>
                </a:lnTo>
                <a:lnTo>
                  <a:pt x="5678252" y="2360772"/>
                </a:lnTo>
                <a:lnTo>
                  <a:pt x="5929411" y="2360772"/>
                </a:lnTo>
                <a:lnTo>
                  <a:pt x="5929411" y="2239614"/>
                </a:lnTo>
                <a:lnTo>
                  <a:pt x="6171727" y="2481930"/>
                </a:lnTo>
                <a:lnTo>
                  <a:pt x="5929411" y="2724246"/>
                </a:lnTo>
                <a:lnTo>
                  <a:pt x="5929411" y="2603088"/>
                </a:lnTo>
                <a:lnTo>
                  <a:pt x="5678252" y="2603088"/>
                </a:lnTo>
                <a:lnTo>
                  <a:pt x="5678252" y="4963861"/>
                </a:lnTo>
                <a:lnTo>
                  <a:pt x="0" y="4963861"/>
                </a:lnTo>
                <a:close/>
              </a:path>
            </a:pathLst>
          </a:custGeom>
          <a:solidFill>
            <a:schemeClr val="bg1">
              <a:lumMod val="95000"/>
            </a:schemeClr>
          </a:solidFill>
          <a:ln>
            <a:solidFill>
              <a:srgbClr val="B4268E"/>
            </a:solidFill>
            <a:prstDash val="sysDash"/>
          </a:ln>
        </p:spPr>
        <p:txBody>
          <a:bodyPr vert="horz" wrap="square" lIns="72000" tIns="45720" rIns="756000" bIns="45720" rtlCol="0" anchor="t">
            <a:noAutofit/>
          </a:bodyPr>
          <a:lstStyle/>
          <a:p>
            <a:pPr marL="0" indent="0">
              <a:lnSpc>
                <a:spcPct val="170000"/>
              </a:lnSpc>
              <a:buNone/>
            </a:pPr>
            <a:r>
              <a:rPr lang="en-US" sz="1200">
                <a:latin typeface="+mj-lt"/>
              </a:rPr>
              <a:t>To create </a:t>
            </a:r>
            <a:r>
              <a:rPr lang="en-US" sz="1200" b="1">
                <a:solidFill>
                  <a:srgbClr val="B4268E"/>
                </a:solidFill>
              </a:rPr>
              <a:t>flexible, scalable and secure</a:t>
            </a:r>
            <a:r>
              <a:rPr lang="en-US" sz="1200">
                <a:solidFill>
                  <a:srgbClr val="B4268E"/>
                </a:solidFill>
              </a:rPr>
              <a:t> </a:t>
            </a:r>
            <a:r>
              <a:rPr lang="en-US" sz="1200">
                <a:latin typeface="+mj-lt"/>
              </a:rPr>
              <a:t>platforms that </a:t>
            </a:r>
            <a:r>
              <a:rPr lang="en-US" sz="1200">
                <a:solidFill>
                  <a:srgbClr val="000000"/>
                </a:solidFill>
                <a:latin typeface="Calibri Light"/>
                <a:ea typeface="Calibri Light"/>
                <a:cs typeface="Calibri Light"/>
              </a:rPr>
              <a:t>are accessible and </a:t>
            </a:r>
            <a:r>
              <a:rPr lang="en-US" sz="1200">
                <a:latin typeface="+mj-lt"/>
              </a:rPr>
              <a:t>meet the </a:t>
            </a:r>
            <a:r>
              <a:rPr lang="en-US" sz="1200" b="1">
                <a:solidFill>
                  <a:srgbClr val="B4268E"/>
                </a:solidFill>
              </a:rPr>
              <a:t>full range of user needs</a:t>
            </a:r>
            <a:r>
              <a:rPr lang="en-US" sz="1200">
                <a:latin typeface="+mj-lt"/>
              </a:rPr>
              <a:t>, and are appropriate to the University’s structure and </a:t>
            </a:r>
            <a:r>
              <a:rPr lang="en-US" sz="1200" b="1">
                <a:solidFill>
                  <a:srgbClr val="B4268E"/>
                </a:solidFill>
              </a:rPr>
              <a:t>culture</a:t>
            </a:r>
            <a:r>
              <a:rPr lang="en-US" sz="1200">
                <a:latin typeface="+mj-lt"/>
              </a:rPr>
              <a:t> – now and in the future, through:</a:t>
            </a:r>
          </a:p>
          <a:p>
            <a:pPr marL="0" indent="0" rtl="0">
              <a:lnSpc>
                <a:spcPct val="170000"/>
              </a:lnSpc>
              <a:buNone/>
            </a:pPr>
            <a:endParaRPr lang="en-US" sz="1200">
              <a:latin typeface="+mj-lt"/>
              <a:cs typeface="Calibri Light"/>
            </a:endParaRPr>
          </a:p>
          <a:p>
            <a:pPr lvl="1">
              <a:lnSpc>
                <a:spcPct val="150000"/>
              </a:lnSpc>
            </a:pPr>
            <a:r>
              <a:rPr lang="en-US" sz="1200" b="1">
                <a:solidFill>
                  <a:srgbClr val="B4268E"/>
                </a:solidFill>
              </a:rPr>
              <a:t>Offering consistent, consumer-grade, best-in-class digital communications and digital experiences</a:t>
            </a:r>
            <a:r>
              <a:rPr lang="en-US" sz="1200">
                <a:solidFill>
                  <a:srgbClr val="B4268E"/>
                </a:solidFill>
              </a:rPr>
              <a:t> </a:t>
            </a:r>
            <a:r>
              <a:rPr lang="en-US" sz="1200">
                <a:latin typeface="+mj-lt"/>
              </a:rPr>
              <a:t>for all the University’s stakeholders, including staff and students</a:t>
            </a:r>
            <a:endParaRPr lang="en-US" sz="1200">
              <a:latin typeface="+mj-lt"/>
              <a:cs typeface="Calibri Light"/>
            </a:endParaRPr>
          </a:p>
          <a:p>
            <a:pPr lvl="1">
              <a:lnSpc>
                <a:spcPct val="150000"/>
              </a:lnSpc>
            </a:pPr>
            <a:r>
              <a:rPr lang="en-US" sz="1200">
                <a:latin typeface="+mj-lt"/>
              </a:rPr>
              <a:t>Core principles of </a:t>
            </a:r>
            <a:r>
              <a:rPr lang="en-US" sz="1200" b="1">
                <a:solidFill>
                  <a:srgbClr val="B4268E"/>
                </a:solidFill>
              </a:rPr>
              <a:t>simplicity</a:t>
            </a:r>
            <a:r>
              <a:rPr lang="en-US" sz="1200">
                <a:latin typeface="+mj-lt"/>
              </a:rPr>
              <a:t>, </a:t>
            </a:r>
            <a:r>
              <a:rPr lang="en-US" sz="1200" b="1">
                <a:solidFill>
                  <a:srgbClr val="B4268E"/>
                </a:solidFill>
              </a:rPr>
              <a:t>clarity</a:t>
            </a:r>
            <a:r>
              <a:rPr lang="en-US" sz="1200" b="1">
                <a:solidFill>
                  <a:srgbClr val="B4268E"/>
                </a:solidFill>
                <a:latin typeface="Calibri"/>
                <a:ea typeface="Calibri"/>
                <a:cs typeface="Calibri"/>
              </a:rPr>
              <a:t>, accessibility</a:t>
            </a:r>
            <a:r>
              <a:rPr lang="en-US" sz="1200">
                <a:latin typeface="+mj-lt"/>
              </a:rPr>
              <a:t> and </a:t>
            </a:r>
            <a:r>
              <a:rPr lang="en-US" sz="1200" b="1">
                <a:solidFill>
                  <a:srgbClr val="B4268E"/>
                </a:solidFill>
              </a:rPr>
              <a:t>productivity</a:t>
            </a:r>
            <a:endParaRPr lang="en-US" sz="1200" b="1">
              <a:solidFill>
                <a:srgbClr val="B4268E"/>
              </a:solidFill>
              <a:cs typeface="Calibri Light"/>
            </a:endParaRPr>
          </a:p>
          <a:p>
            <a:pPr lvl="1">
              <a:lnSpc>
                <a:spcPct val="150000"/>
              </a:lnSpc>
            </a:pPr>
            <a:r>
              <a:rPr lang="en-US" sz="1200">
                <a:latin typeface="+mj-lt"/>
              </a:rPr>
              <a:t>Using</a:t>
            </a:r>
            <a:r>
              <a:rPr lang="en-US" sz="1200" b="1">
                <a:latin typeface="+mj-lt"/>
              </a:rPr>
              <a:t> </a:t>
            </a:r>
            <a:r>
              <a:rPr lang="en-US" sz="1200" b="1">
                <a:solidFill>
                  <a:srgbClr val="B4268E"/>
                </a:solidFill>
              </a:rPr>
              <a:t>evidence-based approaches </a:t>
            </a:r>
            <a:r>
              <a:rPr lang="en-US" sz="1200">
                <a:latin typeface="+mj-lt"/>
              </a:rPr>
              <a:t>to give every stakeholder the user-focused services and information they need to feel </a:t>
            </a:r>
            <a:r>
              <a:rPr lang="en-US" sz="1200" b="1">
                <a:solidFill>
                  <a:srgbClr val="B4268E"/>
                </a:solidFill>
              </a:rPr>
              <a:t>connected</a:t>
            </a:r>
            <a:r>
              <a:rPr lang="en-US" sz="1200" b="1">
                <a:latin typeface="+mj-lt"/>
              </a:rPr>
              <a:t>, </a:t>
            </a:r>
            <a:r>
              <a:rPr lang="en-US" sz="1200" b="1">
                <a:solidFill>
                  <a:srgbClr val="B4268E"/>
                </a:solidFill>
              </a:rPr>
              <a:t>productive</a:t>
            </a:r>
            <a:r>
              <a:rPr lang="en-US" sz="1200" b="1">
                <a:latin typeface="+mj-lt"/>
              </a:rPr>
              <a:t>, </a:t>
            </a:r>
            <a:r>
              <a:rPr lang="en-US" sz="1200" b="1">
                <a:solidFill>
                  <a:srgbClr val="B4268E"/>
                </a:solidFill>
              </a:rPr>
              <a:t>empowered</a:t>
            </a:r>
            <a:r>
              <a:rPr lang="en-US" sz="1200" b="1">
                <a:latin typeface="+mj-lt"/>
              </a:rPr>
              <a:t> </a:t>
            </a:r>
            <a:r>
              <a:rPr lang="en-US" sz="1200">
                <a:latin typeface="+mj-lt"/>
              </a:rPr>
              <a:t>and</a:t>
            </a:r>
            <a:r>
              <a:rPr lang="en-US" sz="1200" b="1">
                <a:latin typeface="+mj-lt"/>
              </a:rPr>
              <a:t> </a:t>
            </a:r>
            <a:r>
              <a:rPr lang="en-US" sz="1200" b="1">
                <a:solidFill>
                  <a:srgbClr val="B4268E"/>
                </a:solidFill>
              </a:rPr>
              <a:t>informed</a:t>
            </a:r>
            <a:endParaRPr lang="en-US" sz="1200" b="1">
              <a:solidFill>
                <a:srgbClr val="B4268E"/>
              </a:solidFill>
              <a:cs typeface="Calibri Light"/>
            </a:endParaRPr>
          </a:p>
          <a:p>
            <a:pPr lvl="1">
              <a:lnSpc>
                <a:spcPct val="150000"/>
              </a:lnSpc>
            </a:pPr>
            <a:r>
              <a:rPr lang="en-US" sz="1200">
                <a:latin typeface="+mj-lt"/>
              </a:rPr>
              <a:t>Using data to anticipate and predict needs and drive relevance via </a:t>
            </a:r>
            <a:r>
              <a:rPr lang="en-US" sz="1200" b="1" err="1">
                <a:solidFill>
                  <a:srgbClr val="B4268E"/>
                </a:solidFill>
              </a:rPr>
              <a:t>personalised</a:t>
            </a:r>
            <a:r>
              <a:rPr lang="en-US" sz="1200" b="1">
                <a:solidFill>
                  <a:srgbClr val="B4268E"/>
                </a:solidFill>
              </a:rPr>
              <a:t> information and experiences</a:t>
            </a:r>
            <a:endParaRPr lang="en-US" sz="1200" b="1">
              <a:solidFill>
                <a:srgbClr val="B4268E"/>
              </a:solidFill>
              <a:cs typeface="Calibri Light"/>
            </a:endParaRPr>
          </a:p>
          <a:p>
            <a:pPr lvl="1">
              <a:lnSpc>
                <a:spcPct val="150000"/>
              </a:lnSpc>
            </a:pPr>
            <a:r>
              <a:rPr lang="en-US" sz="1200" err="1">
                <a:latin typeface="+mj-lt"/>
              </a:rPr>
              <a:t>Minimising</a:t>
            </a:r>
            <a:r>
              <a:rPr lang="en-US" sz="1200">
                <a:latin typeface="+mj-lt"/>
              </a:rPr>
              <a:t> the environmental impact of digital platforms</a:t>
            </a:r>
            <a:endParaRPr lang="en-US" sz="1200">
              <a:latin typeface="+mj-lt"/>
              <a:cs typeface="Calibri Light"/>
            </a:endParaRPr>
          </a:p>
        </p:txBody>
      </p:sp>
      <p:sp>
        <p:nvSpPr>
          <p:cNvPr id="11" name="TextBox 10">
            <a:extLst>
              <a:ext uri="{FF2B5EF4-FFF2-40B4-BE49-F238E27FC236}">
                <a16:creationId xmlns:a16="http://schemas.microsoft.com/office/drawing/2014/main" id="{F4F73C7E-9EDE-CE39-AD2F-68A0F67CF259}"/>
              </a:ext>
            </a:extLst>
          </p:cNvPr>
          <p:cNvSpPr txBox="1"/>
          <p:nvPr/>
        </p:nvSpPr>
        <p:spPr>
          <a:xfrm>
            <a:off x="6589475" y="1317556"/>
            <a:ext cx="528154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b="1">
                <a:ea typeface="+mn-lt"/>
                <a:cs typeface="+mn-lt"/>
              </a:rPr>
              <a:t>To bring users the right information, at the right time, in the right format, to fulfil their needs</a:t>
            </a:r>
            <a:endParaRPr lang="en-US" sz="1600" b="1">
              <a:ea typeface="Calibri" panose="020F0502020204030204"/>
              <a:cs typeface="Calibri" panose="020F0502020204030204"/>
            </a:endParaRPr>
          </a:p>
        </p:txBody>
      </p:sp>
      <p:sp>
        <p:nvSpPr>
          <p:cNvPr id="7" name="Rectangle 6">
            <a:extLst>
              <a:ext uri="{FF2B5EF4-FFF2-40B4-BE49-F238E27FC236}">
                <a16:creationId xmlns:a16="http://schemas.microsoft.com/office/drawing/2014/main" id="{3F813485-9B98-0369-B70E-C3F1DFE43351}"/>
              </a:ext>
            </a:extLst>
          </p:cNvPr>
          <p:cNvSpPr/>
          <p:nvPr/>
        </p:nvSpPr>
        <p:spPr>
          <a:xfrm>
            <a:off x="7193561" y="9719855"/>
            <a:ext cx="1868050" cy="461665"/>
          </a:xfrm>
          <a:prstGeom prst="rect">
            <a:avLst/>
          </a:prstGeom>
        </p:spPr>
        <p:txBody>
          <a:bodyPr wrap="square">
            <a:spAutoFit/>
          </a:bodyPr>
          <a:lstStyle/>
          <a:p>
            <a:r>
              <a:rPr lang="en-US" sz="1200">
                <a:solidFill>
                  <a:schemeClr val="tx2"/>
                </a:solidFill>
                <a:latin typeface="+mj-lt"/>
                <a:ea typeface="Roboto Lt" panose="02000000000000000000" pitchFamily="2" charset="0"/>
                <a:cs typeface="Lato Light" panose="020F0502020204030203" pitchFamily="34" charset="0"/>
              </a:rPr>
              <a:t>Courteous to time, device or other limitations</a:t>
            </a:r>
          </a:p>
        </p:txBody>
      </p:sp>
      <p:sp>
        <p:nvSpPr>
          <p:cNvPr id="24" name="TextBox 23">
            <a:extLst>
              <a:ext uri="{FF2B5EF4-FFF2-40B4-BE49-F238E27FC236}">
                <a16:creationId xmlns:a16="http://schemas.microsoft.com/office/drawing/2014/main" id="{9E68BEBA-65E1-B29A-797D-58A9BFF2AD38}"/>
              </a:ext>
            </a:extLst>
          </p:cNvPr>
          <p:cNvSpPr txBox="1"/>
          <p:nvPr/>
        </p:nvSpPr>
        <p:spPr>
          <a:xfrm>
            <a:off x="9073241" y="9669480"/>
            <a:ext cx="2079807" cy="738664"/>
          </a:xfrm>
          <a:prstGeom prst="rect">
            <a:avLst/>
          </a:prstGeom>
          <a:noFill/>
        </p:spPr>
        <p:txBody>
          <a:bodyPr wrap="square" rtlCol="0">
            <a:spAutoFit/>
          </a:bodyPr>
          <a:lstStyle/>
          <a:p>
            <a:pPr algn="ctr"/>
            <a:r>
              <a:rPr lang="en-US" sz="1400">
                <a:latin typeface="+mj-lt"/>
                <a:ea typeface="Lato Light" panose="020F0502020204030203" pitchFamily="34" charset="0"/>
                <a:cs typeface="Lato Light" panose="020F0502020204030203" pitchFamily="34" charset="0"/>
              </a:rPr>
              <a:t>Balancing content provision and the context of readership</a:t>
            </a:r>
          </a:p>
        </p:txBody>
      </p:sp>
      <p:grpSp>
        <p:nvGrpSpPr>
          <p:cNvPr id="21" name="Group 20">
            <a:extLst>
              <a:ext uri="{FF2B5EF4-FFF2-40B4-BE49-F238E27FC236}">
                <a16:creationId xmlns:a16="http://schemas.microsoft.com/office/drawing/2014/main" id="{F72687B5-0898-49A5-9025-253CE4331872}"/>
              </a:ext>
            </a:extLst>
          </p:cNvPr>
          <p:cNvGrpSpPr>
            <a:grpSpLocks noChangeAspect="1"/>
          </p:cNvGrpSpPr>
          <p:nvPr/>
        </p:nvGrpSpPr>
        <p:grpSpPr>
          <a:xfrm>
            <a:off x="6751654" y="5040718"/>
            <a:ext cx="710510" cy="720000"/>
            <a:chOff x="6648785" y="4791730"/>
            <a:chExt cx="801270" cy="811973"/>
          </a:xfrm>
        </p:grpSpPr>
        <p:sp>
          <p:nvSpPr>
            <p:cNvPr id="18" name="Oval 17">
              <a:extLst>
                <a:ext uri="{FF2B5EF4-FFF2-40B4-BE49-F238E27FC236}">
                  <a16:creationId xmlns:a16="http://schemas.microsoft.com/office/drawing/2014/main" id="{5D7025A9-C730-F5D6-B2FA-D581219BD950}"/>
                </a:ext>
              </a:extLst>
            </p:cNvPr>
            <p:cNvSpPr/>
            <p:nvPr/>
          </p:nvSpPr>
          <p:spPr>
            <a:xfrm>
              <a:off x="6648785" y="4791730"/>
              <a:ext cx="801270" cy="811973"/>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mj-lt"/>
              </a:endParaRPr>
            </a:p>
          </p:txBody>
        </p:sp>
        <p:pic>
          <p:nvPicPr>
            <p:cNvPr id="25" name="Graphic 24">
              <a:extLst>
                <a:ext uri="{FF2B5EF4-FFF2-40B4-BE49-F238E27FC236}">
                  <a16:creationId xmlns:a16="http://schemas.microsoft.com/office/drawing/2014/main" id="{9F1A0E6A-E3C7-E759-13B7-9C67174E28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33420" y="4985166"/>
              <a:ext cx="432000" cy="432000"/>
            </a:xfrm>
            <a:prstGeom prst="rect">
              <a:avLst/>
            </a:prstGeom>
          </p:spPr>
        </p:pic>
      </p:grpSp>
      <p:graphicFrame>
        <p:nvGraphicFramePr>
          <p:cNvPr id="26" name="Table 25">
            <a:extLst>
              <a:ext uri="{FF2B5EF4-FFF2-40B4-BE49-F238E27FC236}">
                <a16:creationId xmlns:a16="http://schemas.microsoft.com/office/drawing/2014/main" id="{D3685DB3-F0D2-6DB5-623A-47706FC3A219}"/>
              </a:ext>
            </a:extLst>
          </p:cNvPr>
          <p:cNvGraphicFramePr>
            <a:graphicFrameLocks noGrp="1"/>
          </p:cNvGraphicFramePr>
          <p:nvPr>
            <p:extLst>
              <p:ext uri="{D42A27DB-BD31-4B8C-83A1-F6EECF244321}">
                <p14:modId xmlns:p14="http://schemas.microsoft.com/office/powerpoint/2010/main" val="2064916473"/>
              </p:ext>
            </p:extLst>
          </p:nvPr>
        </p:nvGraphicFramePr>
        <p:xfrm>
          <a:off x="7553063" y="2141841"/>
          <a:ext cx="4317953" cy="3618877"/>
        </p:xfrm>
        <a:graphic>
          <a:graphicData uri="http://schemas.openxmlformats.org/drawingml/2006/table">
            <a:tbl>
              <a:tblPr firstRow="1" bandRow="1">
                <a:tableStyleId>{5940675A-B579-460E-94D1-54222C63F5DA}</a:tableStyleId>
              </a:tblPr>
              <a:tblGrid>
                <a:gridCol w="1470396">
                  <a:extLst>
                    <a:ext uri="{9D8B030D-6E8A-4147-A177-3AD203B41FA5}">
                      <a16:colId xmlns:a16="http://schemas.microsoft.com/office/drawing/2014/main" val="3399883961"/>
                    </a:ext>
                  </a:extLst>
                </a:gridCol>
                <a:gridCol w="2847557">
                  <a:extLst>
                    <a:ext uri="{9D8B030D-6E8A-4147-A177-3AD203B41FA5}">
                      <a16:colId xmlns:a16="http://schemas.microsoft.com/office/drawing/2014/main" val="171443287"/>
                    </a:ext>
                  </a:extLst>
                </a:gridCol>
              </a:tblGrid>
              <a:tr h="8055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a:solidFill>
                            <a:schemeClr val="tx2"/>
                          </a:solidFill>
                        </a:rPr>
                        <a:t>User centric</a:t>
                      </a:r>
                      <a:endParaRPr lang="en-US" sz="1200" b="1" kern="1200">
                        <a:solidFill>
                          <a:schemeClr val="tx2"/>
                        </a:solidFill>
                        <a:latin typeface="+mn-lt"/>
                        <a:ea typeface="Roboto Lt" panose="02000000000000000000" pitchFamily="2" charset="0"/>
                        <a:cs typeface="Lato Light" panose="020F050202020403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latin typeface="+mj-lt"/>
                        </a:rPr>
                        <a:t>Unapologetic focus on meeting user needs at all times</a:t>
                      </a:r>
                      <a:endParaRPr lang="en-US" sz="1200" b="0" kern="1200">
                        <a:solidFill>
                          <a:schemeClr val="tx1"/>
                        </a:solidFill>
                        <a:latin typeface="+mj-lt"/>
                        <a:ea typeface="Lato Light"/>
                        <a:cs typeface="Lato Ligh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1473300"/>
                  </a:ext>
                </a:extLst>
              </a:tr>
              <a:tr h="8510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a:solidFill>
                            <a:schemeClr val="tx2"/>
                          </a:solidFill>
                        </a:rPr>
                        <a:t>Timely</a:t>
                      </a:r>
                      <a:endParaRPr lang="en-US" sz="1200" b="1" kern="1200">
                        <a:solidFill>
                          <a:schemeClr val="tx2"/>
                        </a:solidFill>
                        <a:latin typeface="+mn-lt"/>
                        <a:ea typeface="Roboto Lt" panose="02000000000000000000" pitchFamily="2" charset="0"/>
                        <a:cs typeface="Lato Light" panose="020F050202020403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dk1"/>
                          </a:solidFill>
                          <a:latin typeface="+mj-lt"/>
                        </a:rPr>
                        <a:t>Content when the user needs it</a:t>
                      </a:r>
                      <a:endParaRPr lang="en-US" sz="1200" b="0" kern="1200">
                        <a:solidFill>
                          <a:schemeClr val="dk1"/>
                        </a:solidFill>
                        <a:latin typeface="+mj-lt"/>
                        <a:ea typeface="Lato Light" panose="020F0502020204030203" pitchFamily="34" charset="0"/>
                        <a:cs typeface="Lato Light" panose="020F050202020403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03075535"/>
                  </a:ext>
                </a:extLst>
              </a:tr>
              <a:tr h="11651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a:solidFill>
                            <a:schemeClr val="tx2"/>
                          </a:solidFill>
                        </a:rPr>
                        <a:t>Accurate</a:t>
                      </a:r>
                      <a:endParaRPr lang="en-US" sz="1200" b="1" kern="1200">
                        <a:solidFill>
                          <a:schemeClr val="tx2"/>
                        </a:solidFill>
                        <a:latin typeface="+mn-lt"/>
                        <a:ea typeface="Roboto Lt" panose="02000000000000000000" pitchFamily="2" charset="0"/>
                        <a:cs typeface="Lato Light" panose="020F050202020403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dk1"/>
                          </a:solidFill>
                          <a:latin typeface="+mj-lt"/>
                        </a:rPr>
                        <a:t>Recognising the importance in providing robust, accurate, valued content, and reviewing it to ensure continued relevance</a:t>
                      </a:r>
                      <a:endParaRPr lang="en-US" sz="1200" b="0" kern="1200">
                        <a:solidFill>
                          <a:schemeClr val="dk1"/>
                        </a:solidFill>
                        <a:latin typeface="+mj-lt"/>
                        <a:ea typeface="Lato Light" panose="020F0502020204030203" pitchFamily="34" charset="0"/>
                        <a:cs typeface="Lato Light" panose="020F050202020403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90185533"/>
                  </a:ext>
                </a:extLst>
              </a:tr>
              <a:tr h="7972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a:solidFill>
                            <a:schemeClr val="tx2"/>
                          </a:solidFill>
                        </a:rPr>
                        <a:t>Courteous to time, device or other limitations</a:t>
                      </a:r>
                      <a:endParaRPr lang="en-US" sz="1200" b="1" kern="1200">
                        <a:solidFill>
                          <a:schemeClr val="tx2"/>
                        </a:solidFill>
                        <a:latin typeface="+mn-lt"/>
                        <a:ea typeface="Roboto Lt" panose="02000000000000000000" pitchFamily="2" charset="0"/>
                        <a:cs typeface="Lato Light" panose="020F050202020403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dk1"/>
                          </a:solidFill>
                          <a:latin typeface="+mj-lt"/>
                        </a:rPr>
                        <a:t>Balancing content provision and the context of readership</a:t>
                      </a:r>
                      <a:endParaRPr lang="en-US" sz="1200" b="0" kern="1200">
                        <a:solidFill>
                          <a:schemeClr val="dk1"/>
                        </a:solidFill>
                        <a:latin typeface="+mj-lt"/>
                        <a:ea typeface="Lato Light" panose="020F0502020204030203" pitchFamily="34" charset="0"/>
                        <a:cs typeface="Lato Light" panose="020F050202020403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49415173"/>
                  </a:ext>
                </a:extLst>
              </a:tr>
            </a:tbl>
          </a:graphicData>
        </a:graphic>
      </p:graphicFrame>
      <p:grpSp>
        <p:nvGrpSpPr>
          <p:cNvPr id="13" name="Group 12">
            <a:extLst>
              <a:ext uri="{FF2B5EF4-FFF2-40B4-BE49-F238E27FC236}">
                <a16:creationId xmlns:a16="http://schemas.microsoft.com/office/drawing/2014/main" id="{7147AF64-F5E3-C55B-A66D-14260E001FEC}"/>
              </a:ext>
            </a:extLst>
          </p:cNvPr>
          <p:cNvGrpSpPr>
            <a:grpSpLocks noChangeAspect="1"/>
          </p:cNvGrpSpPr>
          <p:nvPr/>
        </p:nvGrpSpPr>
        <p:grpSpPr>
          <a:xfrm>
            <a:off x="6746906" y="4074425"/>
            <a:ext cx="720006" cy="720000"/>
            <a:chOff x="6971645" y="3734606"/>
            <a:chExt cx="843237" cy="843236"/>
          </a:xfrm>
        </p:grpSpPr>
        <p:sp>
          <p:nvSpPr>
            <p:cNvPr id="16" name="Oval 15">
              <a:extLst>
                <a:ext uri="{FF2B5EF4-FFF2-40B4-BE49-F238E27FC236}">
                  <a16:creationId xmlns:a16="http://schemas.microsoft.com/office/drawing/2014/main" id="{C6995E7D-43E5-28A9-D228-DC79638A4026}"/>
                </a:ext>
              </a:extLst>
            </p:cNvPr>
            <p:cNvSpPr/>
            <p:nvPr/>
          </p:nvSpPr>
          <p:spPr>
            <a:xfrm>
              <a:off x="6971645" y="3734606"/>
              <a:ext cx="843237" cy="843236"/>
            </a:xfrm>
            <a:prstGeom prst="ellipse">
              <a:avLst/>
            </a:prstGeom>
            <a:solidFill>
              <a:srgbClr val="1B4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mj-lt"/>
              </a:endParaRPr>
            </a:p>
          </p:txBody>
        </p:sp>
        <p:pic>
          <p:nvPicPr>
            <p:cNvPr id="20" name="Graphic 19">
              <a:extLst>
                <a:ext uri="{FF2B5EF4-FFF2-40B4-BE49-F238E27FC236}">
                  <a16:creationId xmlns:a16="http://schemas.microsoft.com/office/drawing/2014/main" id="{A73D99CC-187C-A07F-A114-FC1593BFE8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77263" y="3940224"/>
              <a:ext cx="432000" cy="432000"/>
            </a:xfrm>
            <a:prstGeom prst="rect">
              <a:avLst/>
            </a:prstGeom>
          </p:spPr>
        </p:pic>
      </p:grpSp>
      <p:grpSp>
        <p:nvGrpSpPr>
          <p:cNvPr id="19" name="Group 18">
            <a:extLst>
              <a:ext uri="{FF2B5EF4-FFF2-40B4-BE49-F238E27FC236}">
                <a16:creationId xmlns:a16="http://schemas.microsoft.com/office/drawing/2014/main" id="{CB40CC31-E0EB-F6D8-F406-DE9B1D68CE15}"/>
              </a:ext>
            </a:extLst>
          </p:cNvPr>
          <p:cNvGrpSpPr>
            <a:grpSpLocks noChangeAspect="1"/>
          </p:cNvGrpSpPr>
          <p:nvPr/>
        </p:nvGrpSpPr>
        <p:grpSpPr>
          <a:xfrm>
            <a:off x="6746906" y="3108133"/>
            <a:ext cx="720006" cy="720000"/>
            <a:chOff x="6951391" y="2816467"/>
            <a:chExt cx="843237" cy="843236"/>
          </a:xfrm>
        </p:grpSpPr>
        <p:sp>
          <p:nvSpPr>
            <p:cNvPr id="14" name="Oval 13">
              <a:extLst>
                <a:ext uri="{FF2B5EF4-FFF2-40B4-BE49-F238E27FC236}">
                  <a16:creationId xmlns:a16="http://schemas.microsoft.com/office/drawing/2014/main" id="{C198CBC8-2468-2C25-4D4B-FFD70D40F24C}"/>
                </a:ext>
              </a:extLst>
            </p:cNvPr>
            <p:cNvSpPr/>
            <p:nvPr/>
          </p:nvSpPr>
          <p:spPr>
            <a:xfrm>
              <a:off x="6951391" y="2816467"/>
              <a:ext cx="843237" cy="843236"/>
            </a:xfrm>
            <a:prstGeom prst="ellipse">
              <a:avLst/>
            </a:prstGeom>
            <a:solidFill>
              <a:srgbClr val="87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mj-lt"/>
              </a:endParaRPr>
            </a:p>
          </p:txBody>
        </p:sp>
        <p:pic>
          <p:nvPicPr>
            <p:cNvPr id="15" name="Graphic 14">
              <a:extLst>
                <a:ext uri="{FF2B5EF4-FFF2-40B4-BE49-F238E27FC236}">
                  <a16:creationId xmlns:a16="http://schemas.microsoft.com/office/drawing/2014/main" id="{BAE3E274-95AB-EFB8-78BC-F98C9F8CADE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57009" y="3022085"/>
              <a:ext cx="432000" cy="432000"/>
            </a:xfrm>
            <a:prstGeom prst="rect">
              <a:avLst/>
            </a:prstGeom>
          </p:spPr>
        </p:pic>
      </p:grpSp>
      <p:grpSp>
        <p:nvGrpSpPr>
          <p:cNvPr id="17" name="Group 16">
            <a:extLst>
              <a:ext uri="{FF2B5EF4-FFF2-40B4-BE49-F238E27FC236}">
                <a16:creationId xmlns:a16="http://schemas.microsoft.com/office/drawing/2014/main" id="{3F41C582-9A14-E67C-B692-436B8EB95A9D}"/>
              </a:ext>
            </a:extLst>
          </p:cNvPr>
          <p:cNvGrpSpPr>
            <a:grpSpLocks noChangeAspect="1"/>
          </p:cNvGrpSpPr>
          <p:nvPr/>
        </p:nvGrpSpPr>
        <p:grpSpPr>
          <a:xfrm>
            <a:off x="6746906" y="2141841"/>
            <a:ext cx="720006" cy="720000"/>
            <a:chOff x="6857526" y="1892852"/>
            <a:chExt cx="843237" cy="843236"/>
          </a:xfrm>
        </p:grpSpPr>
        <p:sp>
          <p:nvSpPr>
            <p:cNvPr id="10" name="Oval 9">
              <a:extLst>
                <a:ext uri="{FF2B5EF4-FFF2-40B4-BE49-F238E27FC236}">
                  <a16:creationId xmlns:a16="http://schemas.microsoft.com/office/drawing/2014/main" id="{3DE45BED-6743-A3B5-2E3E-018C84E9319B}"/>
                </a:ext>
              </a:extLst>
            </p:cNvPr>
            <p:cNvSpPr/>
            <p:nvPr/>
          </p:nvSpPr>
          <p:spPr>
            <a:xfrm>
              <a:off x="6857526" y="1892852"/>
              <a:ext cx="843237" cy="843236"/>
            </a:xfrm>
            <a:prstGeom prst="ellipse">
              <a:avLst/>
            </a:prstGeom>
            <a:solidFill>
              <a:srgbClr val="B42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mj-lt"/>
              </a:endParaRPr>
            </a:p>
          </p:txBody>
        </p:sp>
        <p:pic>
          <p:nvPicPr>
            <p:cNvPr id="12" name="Graphic 11">
              <a:extLst>
                <a:ext uri="{FF2B5EF4-FFF2-40B4-BE49-F238E27FC236}">
                  <a16:creationId xmlns:a16="http://schemas.microsoft.com/office/drawing/2014/main" id="{DE3908F2-60DD-782E-8F33-5B00CD02526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63144" y="2098470"/>
              <a:ext cx="432000" cy="432000"/>
            </a:xfrm>
            <a:prstGeom prst="rect">
              <a:avLst/>
            </a:prstGeom>
          </p:spPr>
        </p:pic>
      </p:grpSp>
    </p:spTree>
    <p:extLst>
      <p:ext uri="{BB962C8B-B14F-4D97-AF65-F5344CB8AC3E}">
        <p14:creationId xmlns:p14="http://schemas.microsoft.com/office/powerpoint/2010/main" val="3517064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14">
            <a:extLst>
              <a:ext uri="{FF2B5EF4-FFF2-40B4-BE49-F238E27FC236}">
                <a16:creationId xmlns:a16="http://schemas.microsoft.com/office/drawing/2014/main" id="{AACC4353-076E-304B-7D57-6EDB2CF71429}"/>
              </a:ext>
            </a:extLst>
          </p:cNvPr>
          <p:cNvSpPr txBox="1">
            <a:spLocks/>
          </p:cNvSpPr>
          <p:nvPr/>
        </p:nvSpPr>
        <p:spPr>
          <a:xfrm>
            <a:off x="881693" y="1362269"/>
            <a:ext cx="4569027" cy="335689"/>
          </a:xfrm>
          <a:prstGeom prst="rect">
            <a:avLst/>
          </a:prstGeom>
        </p:spPr>
        <p:txBody>
          <a:bodyPr wrap="none" lIns="0" tIns="0" rIns="0" bIns="0"/>
          <a:lstStyle>
            <a:lvl1pPr marL="0" indent="0" algn="l" defTabSz="457200" rtl="0" eaLnBrk="1" latinLnBrk="0" hangingPunct="1">
              <a:spcBef>
                <a:spcPts val="400"/>
              </a:spcBef>
              <a:buClr>
                <a:schemeClr val="accent2"/>
              </a:buClr>
              <a:buFont typeface="Lucida Grande"/>
              <a:buNone/>
              <a:defRPr sz="1600" b="0" i="0" kern="1200">
                <a:solidFill>
                  <a:schemeClr val="tx1"/>
                </a:solidFill>
                <a:latin typeface="Geomanist"/>
                <a:ea typeface="+mn-ea"/>
                <a:cs typeface="Geomanist"/>
              </a:defRPr>
            </a:lvl1pPr>
            <a:lvl2pPr marL="270000" indent="-270000" algn="l" defTabSz="457200" rtl="0" eaLnBrk="1" latinLnBrk="0" hangingPunct="1">
              <a:spcBef>
                <a:spcPts val="400"/>
              </a:spcBef>
              <a:buClr>
                <a:schemeClr val="accent2"/>
              </a:buClr>
              <a:buFont typeface="Arial"/>
              <a:buChar char="–"/>
              <a:defRPr sz="1400" b="0" i="0" kern="1200" baseline="0">
                <a:solidFill>
                  <a:schemeClr val="tx1"/>
                </a:solidFill>
                <a:latin typeface="Geomanist Light"/>
                <a:ea typeface="+mn-ea"/>
                <a:cs typeface="Geomanist Light"/>
              </a:defRPr>
            </a:lvl2pPr>
            <a:lvl3pPr marL="540000" indent="-270000" algn="l" defTabSz="457200" rtl="0" eaLnBrk="1" latinLnBrk="0" hangingPunct="1">
              <a:spcBef>
                <a:spcPts val="400"/>
              </a:spcBef>
              <a:buClr>
                <a:schemeClr val="accent2"/>
              </a:buClr>
              <a:buFont typeface="Symbol" charset="2"/>
              <a:buChar char="-"/>
              <a:defRPr sz="1400" b="0" i="0" kern="1200">
                <a:solidFill>
                  <a:schemeClr val="tx1"/>
                </a:solidFill>
                <a:latin typeface="Geomanist Light"/>
                <a:ea typeface="+mn-ea"/>
                <a:cs typeface="Geomanist Light"/>
              </a:defRPr>
            </a:lvl3pPr>
            <a:lvl4pPr marL="810000" indent="-271463" algn="l" defTabSz="457200" rtl="0" eaLnBrk="1" latinLnBrk="0" hangingPunct="1">
              <a:spcBef>
                <a:spcPts val="400"/>
              </a:spcBef>
              <a:buClr>
                <a:schemeClr val="accent2"/>
              </a:buClr>
              <a:buFont typeface="Arial"/>
              <a:buChar char="–"/>
              <a:defRPr sz="1400" b="0" i="0" kern="1200">
                <a:solidFill>
                  <a:schemeClr val="tx1"/>
                </a:solidFill>
                <a:latin typeface="Geomanist Light"/>
                <a:ea typeface="+mn-ea"/>
                <a:cs typeface="Geomanist Light"/>
              </a:defRPr>
            </a:lvl4pPr>
            <a:lvl5pPr marL="1080000" indent="-270000" algn="l" defTabSz="457200" rtl="0" eaLnBrk="1" latinLnBrk="0" hangingPunct="1">
              <a:spcBef>
                <a:spcPts val="400"/>
              </a:spcBef>
              <a:buClr>
                <a:schemeClr val="accent2"/>
              </a:buClr>
              <a:buFont typeface="Symbol" charset="2"/>
              <a:buChar char="-"/>
              <a:defRPr sz="1400" b="0" i="0" kern="1200">
                <a:solidFill>
                  <a:schemeClr val="tx1"/>
                </a:solidFill>
                <a:latin typeface="Geomanist Light"/>
                <a:ea typeface="+mn-ea"/>
                <a:cs typeface="Geomanist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GB">
                <a:solidFill>
                  <a:srgbClr val="B4268E"/>
                </a:solidFill>
                <a:latin typeface="+mj-lt"/>
                <a:cs typeface="Calibri" panose="020F0502020204030204" pitchFamily="34" charset="0"/>
              </a:rPr>
              <a:t>Principle</a:t>
            </a:r>
            <a:endParaRPr lang="en-GB" baseline="30000">
              <a:solidFill>
                <a:srgbClr val="B4268E"/>
              </a:solidFill>
              <a:latin typeface="+mj-lt"/>
              <a:cs typeface="Calibri" panose="020F0502020204030204" pitchFamily="34" charset="0"/>
            </a:endParaRPr>
          </a:p>
        </p:txBody>
      </p:sp>
      <p:sp>
        <p:nvSpPr>
          <p:cNvPr id="16" name="Textplatzhalter 14">
            <a:extLst>
              <a:ext uri="{FF2B5EF4-FFF2-40B4-BE49-F238E27FC236}">
                <a16:creationId xmlns:a16="http://schemas.microsoft.com/office/drawing/2014/main" id="{3D93AA58-8B95-6BD3-D119-A8E6D9BBA70B}"/>
              </a:ext>
            </a:extLst>
          </p:cNvPr>
          <p:cNvSpPr txBox="1">
            <a:spLocks/>
          </p:cNvSpPr>
          <p:nvPr/>
        </p:nvSpPr>
        <p:spPr>
          <a:xfrm>
            <a:off x="3346630" y="1362269"/>
            <a:ext cx="5610103" cy="335689"/>
          </a:xfrm>
          <a:prstGeom prst="rect">
            <a:avLst/>
          </a:prstGeom>
        </p:spPr>
        <p:txBody>
          <a:bodyPr wrap="none" lIns="0" tIns="0" rIns="0" bIns="0"/>
          <a:lstStyle>
            <a:lvl1pPr marL="0" indent="0" algn="l" defTabSz="457200" rtl="0" eaLnBrk="1" latinLnBrk="0" hangingPunct="1">
              <a:spcBef>
                <a:spcPts val="400"/>
              </a:spcBef>
              <a:buClr>
                <a:schemeClr val="accent2"/>
              </a:buClr>
              <a:buFont typeface="Lucida Grande"/>
              <a:buNone/>
              <a:defRPr sz="1600" b="0" i="0" kern="1200">
                <a:solidFill>
                  <a:schemeClr val="tx1"/>
                </a:solidFill>
                <a:latin typeface="Geomanist"/>
                <a:ea typeface="+mn-ea"/>
                <a:cs typeface="Geomanist"/>
              </a:defRPr>
            </a:lvl1pPr>
            <a:lvl2pPr marL="270000" indent="-270000" algn="l" defTabSz="457200" rtl="0" eaLnBrk="1" latinLnBrk="0" hangingPunct="1">
              <a:spcBef>
                <a:spcPts val="400"/>
              </a:spcBef>
              <a:buClr>
                <a:schemeClr val="accent2"/>
              </a:buClr>
              <a:buFont typeface="Arial"/>
              <a:buChar char="–"/>
              <a:defRPr sz="1400" b="0" i="0" kern="1200" baseline="0">
                <a:solidFill>
                  <a:schemeClr val="tx1"/>
                </a:solidFill>
                <a:latin typeface="Geomanist Light"/>
                <a:ea typeface="+mn-ea"/>
                <a:cs typeface="Geomanist Light"/>
              </a:defRPr>
            </a:lvl2pPr>
            <a:lvl3pPr marL="540000" indent="-270000" algn="l" defTabSz="457200" rtl="0" eaLnBrk="1" latinLnBrk="0" hangingPunct="1">
              <a:spcBef>
                <a:spcPts val="400"/>
              </a:spcBef>
              <a:buClr>
                <a:schemeClr val="accent2"/>
              </a:buClr>
              <a:buFont typeface="Symbol" charset="2"/>
              <a:buChar char="-"/>
              <a:defRPr sz="1400" b="0" i="0" kern="1200">
                <a:solidFill>
                  <a:schemeClr val="tx1"/>
                </a:solidFill>
                <a:latin typeface="Geomanist Light"/>
                <a:ea typeface="+mn-ea"/>
                <a:cs typeface="Geomanist Light"/>
              </a:defRPr>
            </a:lvl3pPr>
            <a:lvl4pPr marL="810000" indent="-271463" algn="l" defTabSz="457200" rtl="0" eaLnBrk="1" latinLnBrk="0" hangingPunct="1">
              <a:spcBef>
                <a:spcPts val="400"/>
              </a:spcBef>
              <a:buClr>
                <a:schemeClr val="accent2"/>
              </a:buClr>
              <a:buFont typeface="Arial"/>
              <a:buChar char="–"/>
              <a:defRPr sz="1400" b="0" i="0" kern="1200">
                <a:solidFill>
                  <a:schemeClr val="tx1"/>
                </a:solidFill>
                <a:latin typeface="Geomanist Light"/>
                <a:ea typeface="+mn-ea"/>
                <a:cs typeface="Geomanist Light"/>
              </a:defRPr>
            </a:lvl4pPr>
            <a:lvl5pPr marL="1080000" indent="-270000" algn="l" defTabSz="457200" rtl="0" eaLnBrk="1" latinLnBrk="0" hangingPunct="1">
              <a:spcBef>
                <a:spcPts val="400"/>
              </a:spcBef>
              <a:buClr>
                <a:schemeClr val="accent2"/>
              </a:buClr>
              <a:buFont typeface="Symbol" charset="2"/>
              <a:buChar char="-"/>
              <a:defRPr sz="1400" b="0" i="0" kern="1200">
                <a:solidFill>
                  <a:schemeClr val="tx1"/>
                </a:solidFill>
                <a:latin typeface="Geomanist Light"/>
                <a:ea typeface="+mn-ea"/>
                <a:cs typeface="Geomanist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GB">
                <a:solidFill>
                  <a:srgbClr val="B4268E"/>
                </a:solidFill>
                <a:latin typeface="+mj-lt"/>
                <a:cs typeface="Calibri" panose="020F0502020204030204" pitchFamily="34" charset="0"/>
              </a:rPr>
              <a:t>… which means that</a:t>
            </a:r>
            <a:endParaRPr lang="en-GB" baseline="30000">
              <a:solidFill>
                <a:srgbClr val="B4268E"/>
              </a:solidFill>
              <a:latin typeface="+mj-lt"/>
              <a:cs typeface="Calibri" panose="020F0502020204030204" pitchFamily="34" charset="0"/>
            </a:endParaRPr>
          </a:p>
        </p:txBody>
      </p:sp>
      <p:grpSp>
        <p:nvGrpSpPr>
          <p:cNvPr id="30" name="Group 29">
            <a:extLst>
              <a:ext uri="{FF2B5EF4-FFF2-40B4-BE49-F238E27FC236}">
                <a16:creationId xmlns:a16="http://schemas.microsoft.com/office/drawing/2014/main" id="{9D4889D7-8571-B3C5-6D9E-E13F34D19F82}"/>
              </a:ext>
            </a:extLst>
          </p:cNvPr>
          <p:cNvGrpSpPr/>
          <p:nvPr/>
        </p:nvGrpSpPr>
        <p:grpSpPr>
          <a:xfrm>
            <a:off x="224038" y="1747442"/>
            <a:ext cx="11774707" cy="524506"/>
            <a:chOff x="224038" y="1478205"/>
            <a:chExt cx="11774707" cy="524506"/>
          </a:xfrm>
        </p:grpSpPr>
        <p:cxnSp>
          <p:nvCxnSpPr>
            <p:cNvPr id="11" name="Gerade Verbindung 9">
              <a:extLst>
                <a:ext uri="{FF2B5EF4-FFF2-40B4-BE49-F238E27FC236}">
                  <a16:creationId xmlns:a16="http://schemas.microsoft.com/office/drawing/2014/main" id="{E03EBE8B-4B65-1D0A-EAE1-3563CA618CCC}"/>
                </a:ext>
              </a:extLst>
            </p:cNvPr>
            <p:cNvCxnSpPr>
              <a:cxnSpLocks/>
            </p:cNvCxnSpPr>
            <p:nvPr/>
          </p:nvCxnSpPr>
          <p:spPr>
            <a:xfrm>
              <a:off x="893698" y="1676984"/>
              <a:ext cx="2284514"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Rechteck 4">
              <a:extLst>
                <a:ext uri="{FF2B5EF4-FFF2-40B4-BE49-F238E27FC236}">
                  <a16:creationId xmlns:a16="http://schemas.microsoft.com/office/drawing/2014/main" id="{A0BE9988-C3CE-D2E1-5FF1-BA7CB1002732}"/>
                </a:ext>
              </a:extLst>
            </p:cNvPr>
            <p:cNvSpPr/>
            <p:nvPr/>
          </p:nvSpPr>
          <p:spPr>
            <a:xfrm>
              <a:off x="2826466" y="1478206"/>
              <a:ext cx="9172279" cy="52450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599445" tIns="95911" rIns="95911" bIns="95911" anchor="ctr"/>
            <a:lstStyle/>
            <a:p>
              <a:pPr>
                <a:buClr>
                  <a:schemeClr val="accent2"/>
                </a:buClr>
              </a:pPr>
              <a:r>
                <a:rPr lang="en-GB" sz="1200">
                  <a:solidFill>
                    <a:srgbClr val="000000"/>
                  </a:solidFill>
                  <a:latin typeface="+mj-lt"/>
                  <a:ea typeface="Calibri Light"/>
                  <a:cs typeface="Calibri Light" panose="020F0302020204030204" pitchFamily="34" charset="0"/>
                </a:rPr>
                <a:t>Content fulfils a specific user need, delivers a clear objective, for a specific audience, with clear action or message</a:t>
              </a:r>
              <a:endParaRPr lang="en-GB" sz="1200" kern="0">
                <a:solidFill>
                  <a:srgbClr val="000000"/>
                </a:solidFill>
                <a:latin typeface="+mj-lt"/>
                <a:ea typeface="+mn-lt"/>
                <a:cs typeface="Calibri Light" panose="020F0302020204030204" pitchFamily="34" charset="0"/>
              </a:endParaRPr>
            </a:p>
          </p:txBody>
        </p:sp>
        <p:sp>
          <p:nvSpPr>
            <p:cNvPr id="12" name="Richtungspfeil 10">
              <a:extLst>
                <a:ext uri="{FF2B5EF4-FFF2-40B4-BE49-F238E27FC236}">
                  <a16:creationId xmlns:a16="http://schemas.microsoft.com/office/drawing/2014/main" id="{E63098CB-6397-4999-E7F6-D5DCF182A01A}"/>
                </a:ext>
              </a:extLst>
            </p:cNvPr>
            <p:cNvSpPr/>
            <p:nvPr/>
          </p:nvSpPr>
          <p:spPr>
            <a:xfrm>
              <a:off x="894050" y="1478205"/>
              <a:ext cx="2452580" cy="524501"/>
            </a:xfrm>
            <a:prstGeom prst="homePlate">
              <a:avLst/>
            </a:prstGeom>
            <a:solidFill>
              <a:srgbClr val="B4268E"/>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p>
              <a:r>
                <a:rPr lang="en-GB" sz="1200">
                  <a:solidFill>
                    <a:schemeClr val="bg1"/>
                  </a:solidFill>
                  <a:latin typeface="+mj-lt"/>
                  <a:cs typeface="Calibri" panose="020F0502020204030204" pitchFamily="34" charset="0"/>
                </a:rPr>
                <a:t>Content has a purpose</a:t>
              </a:r>
            </a:p>
          </p:txBody>
        </p:sp>
        <p:sp>
          <p:nvSpPr>
            <p:cNvPr id="19" name="Oval 18">
              <a:extLst>
                <a:ext uri="{FF2B5EF4-FFF2-40B4-BE49-F238E27FC236}">
                  <a16:creationId xmlns:a16="http://schemas.microsoft.com/office/drawing/2014/main" id="{B42D0E76-AA46-514B-9BBE-03484A036105}"/>
                </a:ext>
              </a:extLst>
            </p:cNvPr>
            <p:cNvSpPr>
              <a:spLocks/>
            </p:cNvSpPr>
            <p:nvPr/>
          </p:nvSpPr>
          <p:spPr>
            <a:xfrm>
              <a:off x="224038" y="1540291"/>
              <a:ext cx="396927" cy="396000"/>
            </a:xfrm>
            <a:prstGeom prst="ellipse">
              <a:avLst/>
            </a:prstGeom>
            <a:solidFill>
              <a:srgbClr val="B426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latin typeface="+mj-lt"/>
                </a:rPr>
                <a:t>1</a:t>
              </a:r>
            </a:p>
          </p:txBody>
        </p:sp>
      </p:grpSp>
      <p:grpSp>
        <p:nvGrpSpPr>
          <p:cNvPr id="29" name="Group 28">
            <a:extLst>
              <a:ext uri="{FF2B5EF4-FFF2-40B4-BE49-F238E27FC236}">
                <a16:creationId xmlns:a16="http://schemas.microsoft.com/office/drawing/2014/main" id="{5CA3FEAE-6E4E-4FE8-0630-D8B8950596D5}"/>
              </a:ext>
            </a:extLst>
          </p:cNvPr>
          <p:cNvGrpSpPr/>
          <p:nvPr/>
        </p:nvGrpSpPr>
        <p:grpSpPr>
          <a:xfrm>
            <a:off x="211681" y="2463710"/>
            <a:ext cx="11787064" cy="524505"/>
            <a:chOff x="211681" y="2260288"/>
            <a:chExt cx="11787064" cy="524505"/>
          </a:xfrm>
        </p:grpSpPr>
        <p:sp>
          <p:nvSpPr>
            <p:cNvPr id="6" name="Rechteck 5">
              <a:extLst>
                <a:ext uri="{FF2B5EF4-FFF2-40B4-BE49-F238E27FC236}">
                  <a16:creationId xmlns:a16="http://schemas.microsoft.com/office/drawing/2014/main" id="{40B27228-CA99-5646-6835-3511D1621D72}"/>
                </a:ext>
              </a:extLst>
            </p:cNvPr>
            <p:cNvSpPr/>
            <p:nvPr/>
          </p:nvSpPr>
          <p:spPr>
            <a:xfrm>
              <a:off x="2826468" y="2260288"/>
              <a:ext cx="9172277" cy="52450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599445" tIns="95911" rIns="95911" bIns="95911" anchor="ctr"/>
            <a:lstStyle/>
            <a:p>
              <a:pPr>
                <a:buClr>
                  <a:schemeClr val="accent2"/>
                </a:buClr>
              </a:pPr>
              <a:r>
                <a:rPr lang="en-GB" sz="1200">
                  <a:solidFill>
                    <a:srgbClr val="000000"/>
                  </a:solidFill>
                  <a:latin typeface="+mj-lt"/>
                  <a:cs typeface="Calibri Light" panose="020F0302020204030204" pitchFamily="34" charset="0"/>
                </a:rPr>
                <a:t>Whether it is succinct, engaging, rich or interactive, content is easy to consume, fit for purpose, consistently designed, and purposeful</a:t>
              </a:r>
              <a:endParaRPr lang="en-GB" sz="1200" kern="0">
                <a:solidFill>
                  <a:srgbClr val="000000"/>
                </a:solidFill>
                <a:latin typeface="+mj-lt"/>
                <a:cs typeface="Calibri Light" panose="020F0302020204030204" pitchFamily="34" charset="0"/>
              </a:endParaRPr>
            </a:p>
          </p:txBody>
        </p:sp>
        <p:sp>
          <p:nvSpPr>
            <p:cNvPr id="13" name="Richtungspfeil 11">
              <a:extLst>
                <a:ext uri="{FF2B5EF4-FFF2-40B4-BE49-F238E27FC236}">
                  <a16:creationId xmlns:a16="http://schemas.microsoft.com/office/drawing/2014/main" id="{1B4F7B8D-A359-8C16-9DF1-241D99CB4BE2}"/>
                </a:ext>
              </a:extLst>
            </p:cNvPr>
            <p:cNvSpPr/>
            <p:nvPr/>
          </p:nvSpPr>
          <p:spPr>
            <a:xfrm>
              <a:off x="894050" y="2260288"/>
              <a:ext cx="2452580" cy="524505"/>
            </a:xfrm>
            <a:prstGeom prst="homePlate">
              <a:avLst/>
            </a:prstGeom>
            <a:solidFill>
              <a:srgbClr val="B4268E"/>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p>
              <a:r>
                <a:rPr lang="en-GB" sz="1200">
                  <a:solidFill>
                    <a:schemeClr val="bg1"/>
                  </a:solidFill>
                  <a:latin typeface="+mj-lt"/>
                  <a:cs typeface="Calibri" panose="020F0502020204030204" pitchFamily="34" charset="0"/>
                </a:rPr>
                <a:t>Content is world-class</a:t>
              </a:r>
            </a:p>
          </p:txBody>
        </p:sp>
        <p:sp>
          <p:nvSpPr>
            <p:cNvPr id="20" name="Oval 19">
              <a:extLst>
                <a:ext uri="{FF2B5EF4-FFF2-40B4-BE49-F238E27FC236}">
                  <a16:creationId xmlns:a16="http://schemas.microsoft.com/office/drawing/2014/main" id="{447F65EF-D40E-47E3-0F89-5E918FE1F567}"/>
                </a:ext>
              </a:extLst>
            </p:cNvPr>
            <p:cNvSpPr>
              <a:spLocks/>
            </p:cNvSpPr>
            <p:nvPr/>
          </p:nvSpPr>
          <p:spPr>
            <a:xfrm>
              <a:off x="211681" y="2322370"/>
              <a:ext cx="396927" cy="396000"/>
            </a:xfrm>
            <a:prstGeom prst="ellipse">
              <a:avLst/>
            </a:prstGeom>
            <a:solidFill>
              <a:srgbClr val="B426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latin typeface="+mj-lt"/>
                </a:rPr>
                <a:t>2</a:t>
              </a:r>
            </a:p>
          </p:txBody>
        </p:sp>
      </p:grpSp>
      <p:grpSp>
        <p:nvGrpSpPr>
          <p:cNvPr id="28" name="Group 27">
            <a:extLst>
              <a:ext uri="{FF2B5EF4-FFF2-40B4-BE49-F238E27FC236}">
                <a16:creationId xmlns:a16="http://schemas.microsoft.com/office/drawing/2014/main" id="{FFCF0826-C597-9929-0D62-1A4B86919553}"/>
              </a:ext>
            </a:extLst>
          </p:cNvPr>
          <p:cNvGrpSpPr/>
          <p:nvPr/>
        </p:nvGrpSpPr>
        <p:grpSpPr>
          <a:xfrm>
            <a:off x="224038" y="3179977"/>
            <a:ext cx="11761803" cy="524505"/>
            <a:chOff x="224038" y="3042370"/>
            <a:chExt cx="11761803" cy="524505"/>
          </a:xfrm>
        </p:grpSpPr>
        <p:sp>
          <p:nvSpPr>
            <p:cNvPr id="9" name="Rechteck 7">
              <a:extLst>
                <a:ext uri="{FF2B5EF4-FFF2-40B4-BE49-F238E27FC236}">
                  <a16:creationId xmlns:a16="http://schemas.microsoft.com/office/drawing/2014/main" id="{B9C09DB8-4DB5-D853-86F9-AD57B2C46FD6}"/>
                </a:ext>
              </a:extLst>
            </p:cNvPr>
            <p:cNvSpPr/>
            <p:nvPr/>
          </p:nvSpPr>
          <p:spPr>
            <a:xfrm>
              <a:off x="2813568" y="3042370"/>
              <a:ext cx="9172273" cy="52450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599445" tIns="95911" rIns="95911" bIns="95911" anchor="ctr"/>
            <a:lstStyle/>
            <a:p>
              <a:pPr>
                <a:buClr>
                  <a:schemeClr val="accent2"/>
                </a:buClr>
              </a:pPr>
              <a:r>
                <a:rPr lang="en-GB" sz="1200" kern="0">
                  <a:solidFill>
                    <a:srgbClr val="000000"/>
                  </a:solidFill>
                  <a:latin typeface="+mj-lt"/>
                  <a:cs typeface="Calibri Light" panose="020F0302020204030204" pitchFamily="34" charset="0"/>
                </a:rPr>
                <a:t>Our audiences may have various needs across the estate – we respect their time and will make it easy for them to achieve their goals</a:t>
              </a:r>
            </a:p>
          </p:txBody>
        </p:sp>
        <p:sp>
          <p:nvSpPr>
            <p:cNvPr id="18" name="Richtungspfeil 13">
              <a:extLst>
                <a:ext uri="{FF2B5EF4-FFF2-40B4-BE49-F238E27FC236}">
                  <a16:creationId xmlns:a16="http://schemas.microsoft.com/office/drawing/2014/main" id="{E6A968B8-3CD4-97AD-0D95-EB69D4F7198C}"/>
                </a:ext>
              </a:extLst>
            </p:cNvPr>
            <p:cNvSpPr/>
            <p:nvPr/>
          </p:nvSpPr>
          <p:spPr>
            <a:xfrm>
              <a:off x="880991" y="3042372"/>
              <a:ext cx="2452581" cy="524500"/>
            </a:xfrm>
            <a:prstGeom prst="homePlate">
              <a:avLst/>
            </a:prstGeom>
            <a:solidFill>
              <a:srgbClr val="B4268E"/>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p>
              <a:r>
                <a:rPr lang="en-GB" sz="1200">
                  <a:solidFill>
                    <a:schemeClr val="bg1"/>
                  </a:solidFill>
                  <a:latin typeface="+mj-lt"/>
                  <a:cs typeface="Calibri" panose="020F0502020204030204" pitchFamily="34" charset="0"/>
                </a:rPr>
                <a:t>Content is user-centred</a:t>
              </a:r>
            </a:p>
          </p:txBody>
        </p:sp>
        <p:sp>
          <p:nvSpPr>
            <p:cNvPr id="21" name="Oval 20">
              <a:extLst>
                <a:ext uri="{FF2B5EF4-FFF2-40B4-BE49-F238E27FC236}">
                  <a16:creationId xmlns:a16="http://schemas.microsoft.com/office/drawing/2014/main" id="{2A7D7580-21FD-D031-13C3-365283847C40}"/>
                </a:ext>
              </a:extLst>
            </p:cNvPr>
            <p:cNvSpPr>
              <a:spLocks/>
            </p:cNvSpPr>
            <p:nvPr/>
          </p:nvSpPr>
          <p:spPr>
            <a:xfrm>
              <a:off x="224038" y="3098525"/>
              <a:ext cx="396927" cy="396000"/>
            </a:xfrm>
            <a:prstGeom prst="ellipse">
              <a:avLst/>
            </a:prstGeom>
            <a:solidFill>
              <a:srgbClr val="B426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latin typeface="+mj-lt"/>
                </a:rPr>
                <a:t>3</a:t>
              </a:r>
            </a:p>
          </p:txBody>
        </p:sp>
      </p:grpSp>
      <p:grpSp>
        <p:nvGrpSpPr>
          <p:cNvPr id="27" name="Group 26">
            <a:extLst>
              <a:ext uri="{FF2B5EF4-FFF2-40B4-BE49-F238E27FC236}">
                <a16:creationId xmlns:a16="http://schemas.microsoft.com/office/drawing/2014/main" id="{91934F8D-81CC-026C-16DD-B7CD2B1B1B2E}"/>
              </a:ext>
            </a:extLst>
          </p:cNvPr>
          <p:cNvGrpSpPr/>
          <p:nvPr/>
        </p:nvGrpSpPr>
        <p:grpSpPr>
          <a:xfrm>
            <a:off x="211681" y="3896244"/>
            <a:ext cx="11774158" cy="524505"/>
            <a:chOff x="211681" y="3824452"/>
            <a:chExt cx="11774158" cy="524505"/>
          </a:xfrm>
        </p:grpSpPr>
        <p:sp>
          <p:nvSpPr>
            <p:cNvPr id="8" name="Rechteck 7">
              <a:extLst>
                <a:ext uri="{FF2B5EF4-FFF2-40B4-BE49-F238E27FC236}">
                  <a16:creationId xmlns:a16="http://schemas.microsoft.com/office/drawing/2014/main" id="{CA43BF5B-7829-3F14-6C90-73ABED3DE259}"/>
                </a:ext>
              </a:extLst>
            </p:cNvPr>
            <p:cNvSpPr/>
            <p:nvPr/>
          </p:nvSpPr>
          <p:spPr>
            <a:xfrm>
              <a:off x="2814109" y="3824452"/>
              <a:ext cx="9171730" cy="52450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599445" tIns="95911" rIns="95911" bIns="95911" anchor="ctr"/>
            <a:lstStyle/>
            <a:p>
              <a:pPr>
                <a:buClr>
                  <a:schemeClr val="accent2"/>
                </a:buClr>
              </a:pPr>
              <a:r>
                <a:rPr lang="en-GB" sz="1200">
                  <a:solidFill>
                    <a:srgbClr val="000000"/>
                  </a:solidFill>
                  <a:latin typeface="+mj-lt"/>
                  <a:cs typeface="Calibri Light" panose="020F0302020204030204" pitchFamily="34" charset="0"/>
                </a:rPr>
                <a:t>Make it easier for users to find and access what they need, and for us to maintain. Keep the websites small and focussed – content should not be duplicated</a:t>
              </a:r>
              <a:endParaRPr lang="en-GB" sz="1200" kern="0">
                <a:solidFill>
                  <a:srgbClr val="000000"/>
                </a:solidFill>
                <a:latin typeface="+mj-lt"/>
                <a:cs typeface="Calibri Light" panose="020F0302020204030204" pitchFamily="34" charset="0"/>
              </a:endParaRPr>
            </a:p>
          </p:txBody>
        </p:sp>
        <p:sp>
          <p:nvSpPr>
            <p:cNvPr id="15" name="Richtungspfeil 13">
              <a:extLst>
                <a:ext uri="{FF2B5EF4-FFF2-40B4-BE49-F238E27FC236}">
                  <a16:creationId xmlns:a16="http://schemas.microsoft.com/office/drawing/2014/main" id="{FB1A5982-0A77-0141-A430-3031AB0707C5}"/>
                </a:ext>
              </a:extLst>
            </p:cNvPr>
            <p:cNvSpPr/>
            <p:nvPr/>
          </p:nvSpPr>
          <p:spPr>
            <a:xfrm>
              <a:off x="881693" y="3824452"/>
              <a:ext cx="2452580" cy="524505"/>
            </a:xfrm>
            <a:prstGeom prst="homePlate">
              <a:avLst/>
            </a:prstGeom>
            <a:solidFill>
              <a:srgbClr val="B4268E"/>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lstStyle/>
            <a:p>
              <a:r>
                <a:rPr lang="en-GB" sz="1200">
                  <a:solidFill>
                    <a:schemeClr val="bg1"/>
                  </a:solidFill>
                  <a:latin typeface="+mj-lt"/>
                  <a:cs typeface="Calibri"/>
                </a:rPr>
                <a:t>Content is unique</a:t>
              </a:r>
              <a:endParaRPr lang="en-GB" sz="1200">
                <a:solidFill>
                  <a:schemeClr val="bg1"/>
                </a:solidFill>
                <a:latin typeface="+mj-lt"/>
                <a:cs typeface="Calibri" panose="020F0502020204030204" pitchFamily="34" charset="0"/>
              </a:endParaRPr>
            </a:p>
          </p:txBody>
        </p:sp>
        <p:sp>
          <p:nvSpPr>
            <p:cNvPr id="22" name="Oval 21">
              <a:extLst>
                <a:ext uri="{FF2B5EF4-FFF2-40B4-BE49-F238E27FC236}">
                  <a16:creationId xmlns:a16="http://schemas.microsoft.com/office/drawing/2014/main" id="{AF10C152-4A01-5F68-8A9C-15CE839837C7}"/>
                </a:ext>
              </a:extLst>
            </p:cNvPr>
            <p:cNvSpPr>
              <a:spLocks/>
            </p:cNvSpPr>
            <p:nvPr/>
          </p:nvSpPr>
          <p:spPr>
            <a:xfrm>
              <a:off x="211681" y="3874680"/>
              <a:ext cx="396927" cy="396000"/>
            </a:xfrm>
            <a:prstGeom prst="ellipse">
              <a:avLst/>
            </a:prstGeom>
            <a:solidFill>
              <a:srgbClr val="B426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latin typeface="+mj-lt"/>
                </a:rPr>
                <a:t>4</a:t>
              </a:r>
            </a:p>
          </p:txBody>
        </p:sp>
      </p:grpSp>
      <p:grpSp>
        <p:nvGrpSpPr>
          <p:cNvPr id="25" name="Group 24">
            <a:extLst>
              <a:ext uri="{FF2B5EF4-FFF2-40B4-BE49-F238E27FC236}">
                <a16:creationId xmlns:a16="http://schemas.microsoft.com/office/drawing/2014/main" id="{986DFB7C-E251-BD72-AC3D-47A3A85DA597}"/>
              </a:ext>
            </a:extLst>
          </p:cNvPr>
          <p:cNvGrpSpPr/>
          <p:nvPr/>
        </p:nvGrpSpPr>
        <p:grpSpPr>
          <a:xfrm>
            <a:off x="206161" y="4612511"/>
            <a:ext cx="11779678" cy="524505"/>
            <a:chOff x="206161" y="4606534"/>
            <a:chExt cx="11779678" cy="524505"/>
          </a:xfrm>
        </p:grpSpPr>
        <p:sp>
          <p:nvSpPr>
            <p:cNvPr id="7" name="Rechteck 6">
              <a:extLst>
                <a:ext uri="{FF2B5EF4-FFF2-40B4-BE49-F238E27FC236}">
                  <a16:creationId xmlns:a16="http://schemas.microsoft.com/office/drawing/2014/main" id="{1F542BA7-4D13-AC69-37D8-674BCF366AA0}"/>
                </a:ext>
              </a:extLst>
            </p:cNvPr>
            <p:cNvSpPr/>
            <p:nvPr/>
          </p:nvSpPr>
          <p:spPr>
            <a:xfrm>
              <a:off x="2814109" y="4606534"/>
              <a:ext cx="9171730" cy="52450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599445" tIns="95911" rIns="95911" bIns="95911" anchor="ctr"/>
            <a:lstStyle/>
            <a:p>
              <a:pPr>
                <a:buClr>
                  <a:schemeClr val="accent2"/>
                </a:buClr>
              </a:pPr>
              <a:r>
                <a:rPr lang="en-GB" sz="1200">
                  <a:solidFill>
                    <a:srgbClr val="000000"/>
                  </a:solidFill>
                  <a:latin typeface="+mj-lt"/>
                  <a:ea typeface="Calibri Light"/>
                  <a:cs typeface="Calibri Light"/>
                </a:rPr>
                <a:t>Content is planned, reviewed, kept up to date or retired when it’s no longer useful</a:t>
              </a:r>
              <a:endParaRPr lang="en-GB" sz="1200" kern="0">
                <a:solidFill>
                  <a:srgbClr val="000000"/>
                </a:solidFill>
                <a:latin typeface="+mj-lt"/>
                <a:ea typeface="Calibri Light"/>
                <a:cs typeface="Calibri Light" panose="020F0302020204030204" pitchFamily="34" charset="0"/>
              </a:endParaRPr>
            </a:p>
          </p:txBody>
        </p:sp>
        <p:sp>
          <p:nvSpPr>
            <p:cNvPr id="14" name="Richtungspfeil 12">
              <a:extLst>
                <a:ext uri="{FF2B5EF4-FFF2-40B4-BE49-F238E27FC236}">
                  <a16:creationId xmlns:a16="http://schemas.microsoft.com/office/drawing/2014/main" id="{72CC5FCA-1F44-2ED7-4DDC-76A5FD0EFA31}"/>
                </a:ext>
              </a:extLst>
            </p:cNvPr>
            <p:cNvSpPr/>
            <p:nvPr/>
          </p:nvSpPr>
          <p:spPr>
            <a:xfrm>
              <a:off x="882068" y="4606534"/>
              <a:ext cx="2452580" cy="524505"/>
            </a:xfrm>
            <a:prstGeom prst="homePlate">
              <a:avLst/>
            </a:prstGeom>
            <a:solidFill>
              <a:srgbClr val="B4268E"/>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p>
              <a:r>
                <a:rPr lang="en-GB" sz="1200">
                  <a:solidFill>
                    <a:schemeClr val="bg1"/>
                  </a:solidFill>
                  <a:latin typeface="+mj-lt"/>
                  <a:cs typeface="Calibri" panose="020F0502020204030204" pitchFamily="34" charset="0"/>
                </a:rPr>
                <a:t>Content has a lifecycle</a:t>
              </a:r>
            </a:p>
          </p:txBody>
        </p:sp>
        <p:sp>
          <p:nvSpPr>
            <p:cNvPr id="23" name="Oval 22">
              <a:extLst>
                <a:ext uri="{FF2B5EF4-FFF2-40B4-BE49-F238E27FC236}">
                  <a16:creationId xmlns:a16="http://schemas.microsoft.com/office/drawing/2014/main" id="{02D54377-F27D-4E23-DE0B-BB1E296478D6}"/>
                </a:ext>
              </a:extLst>
            </p:cNvPr>
            <p:cNvSpPr>
              <a:spLocks/>
            </p:cNvSpPr>
            <p:nvPr/>
          </p:nvSpPr>
          <p:spPr>
            <a:xfrm>
              <a:off x="206161" y="4670786"/>
              <a:ext cx="396927" cy="396000"/>
            </a:xfrm>
            <a:prstGeom prst="ellipse">
              <a:avLst/>
            </a:prstGeom>
            <a:solidFill>
              <a:srgbClr val="B426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latin typeface="+mj-lt"/>
                </a:rPr>
                <a:t>5</a:t>
              </a:r>
            </a:p>
          </p:txBody>
        </p:sp>
      </p:grpSp>
      <p:sp>
        <p:nvSpPr>
          <p:cNvPr id="26" name="Titel 3">
            <a:extLst>
              <a:ext uri="{FF2B5EF4-FFF2-40B4-BE49-F238E27FC236}">
                <a16:creationId xmlns:a16="http://schemas.microsoft.com/office/drawing/2014/main" id="{F003787C-8C84-9670-0B58-EE6C798ECDEB}"/>
              </a:ext>
            </a:extLst>
          </p:cNvPr>
          <p:cNvSpPr txBox="1">
            <a:spLocks/>
          </p:cNvSpPr>
          <p:nvPr/>
        </p:nvSpPr>
        <p:spPr>
          <a:xfrm>
            <a:off x="657891" y="147723"/>
            <a:ext cx="10367130" cy="76775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e-DE" sz="4000" b="1">
              <a:latin typeface="+mn-lt"/>
            </a:endParaRPr>
          </a:p>
        </p:txBody>
      </p:sp>
      <p:grpSp>
        <p:nvGrpSpPr>
          <p:cNvPr id="24" name="Group 23">
            <a:extLst>
              <a:ext uri="{FF2B5EF4-FFF2-40B4-BE49-F238E27FC236}">
                <a16:creationId xmlns:a16="http://schemas.microsoft.com/office/drawing/2014/main" id="{02D7B4F0-7BEC-42FB-06F9-76A6E7DE6C77}"/>
              </a:ext>
            </a:extLst>
          </p:cNvPr>
          <p:cNvGrpSpPr/>
          <p:nvPr/>
        </p:nvGrpSpPr>
        <p:grpSpPr>
          <a:xfrm>
            <a:off x="212996" y="5328778"/>
            <a:ext cx="11772843" cy="524505"/>
            <a:chOff x="212996" y="5388616"/>
            <a:chExt cx="11772843" cy="524505"/>
          </a:xfrm>
        </p:grpSpPr>
        <p:sp>
          <p:nvSpPr>
            <p:cNvPr id="40" name="Rechteck 6">
              <a:extLst>
                <a:ext uri="{FF2B5EF4-FFF2-40B4-BE49-F238E27FC236}">
                  <a16:creationId xmlns:a16="http://schemas.microsoft.com/office/drawing/2014/main" id="{2330E8DE-7EF0-A4C3-34CD-AFC0CBCDD3E4}"/>
                </a:ext>
              </a:extLst>
            </p:cNvPr>
            <p:cNvSpPr/>
            <p:nvPr/>
          </p:nvSpPr>
          <p:spPr>
            <a:xfrm>
              <a:off x="2814109" y="5388616"/>
              <a:ext cx="9171730" cy="52450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599445" tIns="95911" rIns="95911" bIns="95911" anchor="ctr"/>
            <a:lstStyle/>
            <a:p>
              <a:pPr>
                <a:buClr>
                  <a:schemeClr val="accent2"/>
                </a:buClr>
              </a:pPr>
              <a:r>
                <a:rPr lang="en-GB" sz="1200">
                  <a:solidFill>
                    <a:srgbClr val="000000"/>
                  </a:solidFill>
                  <a:latin typeface="+mj-lt"/>
                  <a:ea typeface="Calibri Light"/>
                  <a:cs typeface="Calibri Light"/>
                </a:rPr>
                <a:t>We use goals and metrics, user feedback, audits and evidence to help determine what people want and need to know</a:t>
              </a:r>
              <a:endParaRPr lang="en-GB" sz="1200" kern="0">
                <a:solidFill>
                  <a:srgbClr val="000000"/>
                </a:solidFill>
                <a:latin typeface="+mj-lt"/>
                <a:ea typeface="Calibri Light"/>
                <a:cs typeface="Calibri Light" panose="020F0302020204030204" pitchFamily="34" charset="0"/>
              </a:endParaRPr>
            </a:p>
          </p:txBody>
        </p:sp>
        <p:sp>
          <p:nvSpPr>
            <p:cNvPr id="41" name="Richtungspfeil 12">
              <a:extLst>
                <a:ext uri="{FF2B5EF4-FFF2-40B4-BE49-F238E27FC236}">
                  <a16:creationId xmlns:a16="http://schemas.microsoft.com/office/drawing/2014/main" id="{1824FAA7-A301-ABA5-E7FA-27EE02317AFB}"/>
                </a:ext>
              </a:extLst>
            </p:cNvPr>
            <p:cNvSpPr/>
            <p:nvPr/>
          </p:nvSpPr>
          <p:spPr>
            <a:xfrm>
              <a:off x="882068" y="5388616"/>
              <a:ext cx="2452580" cy="524505"/>
            </a:xfrm>
            <a:prstGeom prst="homePlate">
              <a:avLst/>
            </a:prstGeom>
            <a:solidFill>
              <a:srgbClr val="B4268E"/>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lstStyle/>
            <a:p>
              <a:r>
                <a:rPr lang="en-GB" sz="1200">
                  <a:solidFill>
                    <a:schemeClr val="bg1"/>
                  </a:solidFill>
                  <a:latin typeface="+mj-lt"/>
                  <a:cs typeface="Calibri"/>
                </a:rPr>
                <a:t>Content is measured, </a:t>
              </a:r>
              <a:br>
                <a:rPr lang="en-GB" sz="1200">
                  <a:solidFill>
                    <a:schemeClr val="bg1"/>
                  </a:solidFill>
                  <a:latin typeface="+mj-lt"/>
                  <a:cs typeface="Calibri"/>
                </a:rPr>
              </a:br>
              <a:r>
                <a:rPr lang="en-GB" sz="1200">
                  <a:solidFill>
                    <a:schemeClr val="bg1"/>
                  </a:solidFill>
                  <a:latin typeface="+mj-lt"/>
                  <a:cs typeface="Calibri"/>
                </a:rPr>
                <a:t>and iterated</a:t>
              </a:r>
            </a:p>
          </p:txBody>
        </p:sp>
        <p:sp>
          <p:nvSpPr>
            <p:cNvPr id="42" name="Oval 41">
              <a:extLst>
                <a:ext uri="{FF2B5EF4-FFF2-40B4-BE49-F238E27FC236}">
                  <a16:creationId xmlns:a16="http://schemas.microsoft.com/office/drawing/2014/main" id="{A80DA0A2-0EF9-A85B-8C05-038C060F268D}"/>
                </a:ext>
              </a:extLst>
            </p:cNvPr>
            <p:cNvSpPr>
              <a:spLocks/>
            </p:cNvSpPr>
            <p:nvPr/>
          </p:nvSpPr>
          <p:spPr>
            <a:xfrm>
              <a:off x="212996" y="5452868"/>
              <a:ext cx="396927" cy="396000"/>
            </a:xfrm>
            <a:prstGeom prst="ellipse">
              <a:avLst/>
            </a:prstGeom>
            <a:solidFill>
              <a:srgbClr val="B426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latin typeface="+mj-lt"/>
                </a:rPr>
                <a:t>6</a:t>
              </a:r>
            </a:p>
          </p:txBody>
        </p:sp>
      </p:grpSp>
      <p:grpSp>
        <p:nvGrpSpPr>
          <p:cNvPr id="4" name="Group 3">
            <a:extLst>
              <a:ext uri="{FF2B5EF4-FFF2-40B4-BE49-F238E27FC236}">
                <a16:creationId xmlns:a16="http://schemas.microsoft.com/office/drawing/2014/main" id="{108EF06A-4A1E-B3C9-293F-8FFD3E62DCFC}"/>
              </a:ext>
            </a:extLst>
          </p:cNvPr>
          <p:cNvGrpSpPr/>
          <p:nvPr/>
        </p:nvGrpSpPr>
        <p:grpSpPr>
          <a:xfrm>
            <a:off x="206161" y="6045047"/>
            <a:ext cx="11772843" cy="524505"/>
            <a:chOff x="212996" y="6170697"/>
            <a:chExt cx="11772843" cy="524505"/>
          </a:xfrm>
        </p:grpSpPr>
        <p:sp>
          <p:nvSpPr>
            <p:cNvPr id="44" name="Rechteck 6">
              <a:extLst>
                <a:ext uri="{FF2B5EF4-FFF2-40B4-BE49-F238E27FC236}">
                  <a16:creationId xmlns:a16="http://schemas.microsoft.com/office/drawing/2014/main" id="{0C8D3A92-86B7-6FE4-F96F-FD64D8F42C05}"/>
                </a:ext>
              </a:extLst>
            </p:cNvPr>
            <p:cNvSpPr/>
            <p:nvPr/>
          </p:nvSpPr>
          <p:spPr>
            <a:xfrm>
              <a:off x="2814109" y="6170697"/>
              <a:ext cx="9171730" cy="52450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599445" tIns="95911" rIns="95911" bIns="95911" anchor="ctr"/>
            <a:lstStyle/>
            <a:p>
              <a:pPr>
                <a:buClr>
                  <a:schemeClr val="accent2"/>
                </a:buClr>
              </a:pPr>
              <a:r>
                <a:rPr lang="en-GB" sz="1200">
                  <a:solidFill>
                    <a:srgbClr val="000000"/>
                  </a:solidFill>
                  <a:latin typeface="+mj-lt"/>
                  <a:ea typeface="Calibri Light"/>
                  <a:cs typeface="Calibri Light"/>
                </a:rPr>
                <a:t>Content is jargon-free, accessible, inclusive and on brand. We use the language of our users, so we are useful, relevant and findable. Content meets highest standards of usability and accessibility</a:t>
              </a:r>
              <a:endParaRPr lang="en-GB" sz="1200" kern="0">
                <a:solidFill>
                  <a:srgbClr val="000000"/>
                </a:solidFill>
                <a:latin typeface="+mj-lt"/>
                <a:ea typeface="Calibri Light"/>
                <a:cs typeface="Calibri Light" panose="020F0302020204030204" pitchFamily="34" charset="0"/>
              </a:endParaRPr>
            </a:p>
          </p:txBody>
        </p:sp>
        <p:sp>
          <p:nvSpPr>
            <p:cNvPr id="45" name="Richtungspfeil 12">
              <a:extLst>
                <a:ext uri="{FF2B5EF4-FFF2-40B4-BE49-F238E27FC236}">
                  <a16:creationId xmlns:a16="http://schemas.microsoft.com/office/drawing/2014/main" id="{522589AF-1EE4-6703-91C2-41F1B27F8FDF}"/>
                </a:ext>
              </a:extLst>
            </p:cNvPr>
            <p:cNvSpPr/>
            <p:nvPr/>
          </p:nvSpPr>
          <p:spPr>
            <a:xfrm>
              <a:off x="882068" y="6170697"/>
              <a:ext cx="2452580" cy="524505"/>
            </a:xfrm>
            <a:prstGeom prst="homePlate">
              <a:avLst/>
            </a:prstGeom>
            <a:solidFill>
              <a:srgbClr val="B4268E"/>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lstStyle/>
            <a:p>
              <a:r>
                <a:rPr lang="en-GB" sz="1200">
                  <a:solidFill>
                    <a:schemeClr val="bg1"/>
                  </a:solidFill>
                  <a:latin typeface="+mj-lt"/>
                  <a:cs typeface="Calibri"/>
                </a:rPr>
                <a:t>Content is for everyone</a:t>
              </a:r>
            </a:p>
          </p:txBody>
        </p:sp>
        <p:sp>
          <p:nvSpPr>
            <p:cNvPr id="46" name="Oval 45">
              <a:extLst>
                <a:ext uri="{FF2B5EF4-FFF2-40B4-BE49-F238E27FC236}">
                  <a16:creationId xmlns:a16="http://schemas.microsoft.com/office/drawing/2014/main" id="{293C4FA6-F708-6B12-6A41-6DEEED53BB6E}"/>
                </a:ext>
              </a:extLst>
            </p:cNvPr>
            <p:cNvSpPr>
              <a:spLocks/>
            </p:cNvSpPr>
            <p:nvPr/>
          </p:nvSpPr>
          <p:spPr>
            <a:xfrm>
              <a:off x="212996" y="6234949"/>
              <a:ext cx="396927" cy="396000"/>
            </a:xfrm>
            <a:prstGeom prst="ellipse">
              <a:avLst/>
            </a:prstGeom>
            <a:solidFill>
              <a:srgbClr val="B426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latin typeface="+mj-lt"/>
                </a:rPr>
                <a:t>7</a:t>
              </a:r>
            </a:p>
          </p:txBody>
        </p:sp>
      </p:grpSp>
      <p:sp>
        <p:nvSpPr>
          <p:cNvPr id="2" name="Title 1">
            <a:extLst>
              <a:ext uri="{FF2B5EF4-FFF2-40B4-BE49-F238E27FC236}">
                <a16:creationId xmlns:a16="http://schemas.microsoft.com/office/drawing/2014/main" id="{93617948-40EF-CED6-CAEE-02F35B362B12}"/>
              </a:ext>
            </a:extLst>
          </p:cNvPr>
          <p:cNvSpPr>
            <a:spLocks noGrp="1"/>
          </p:cNvSpPr>
          <p:nvPr>
            <p:ph type="title"/>
          </p:nvPr>
        </p:nvSpPr>
        <p:spPr>
          <a:xfrm>
            <a:off x="417748" y="574219"/>
            <a:ext cx="10160718" cy="321883"/>
          </a:xfrm>
        </p:spPr>
        <p:txBody>
          <a:bodyPr/>
          <a:lstStyle/>
          <a:p>
            <a:r>
              <a:rPr lang="en-US" sz="2000" b="1">
                <a:latin typeface="+mn-lt"/>
              </a:rPr>
              <a:t>Key principles for content at Oxford</a:t>
            </a:r>
            <a:endParaRPr lang="en-US" b="1"/>
          </a:p>
        </p:txBody>
      </p:sp>
    </p:spTree>
    <p:extLst>
      <p:ext uri="{BB962C8B-B14F-4D97-AF65-F5344CB8AC3E}">
        <p14:creationId xmlns:p14="http://schemas.microsoft.com/office/powerpoint/2010/main" val="2960113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3">
            <a:extLst>
              <a:ext uri="{FF2B5EF4-FFF2-40B4-BE49-F238E27FC236}">
                <a16:creationId xmlns:a16="http://schemas.microsoft.com/office/drawing/2014/main" id="{D0D5CA8B-3472-9451-8B5D-90A6730A693B}"/>
              </a:ext>
            </a:extLst>
          </p:cNvPr>
          <p:cNvSpPr txBox="1">
            <a:spLocks/>
          </p:cNvSpPr>
          <p:nvPr/>
        </p:nvSpPr>
        <p:spPr>
          <a:xfrm>
            <a:off x="331028" y="258541"/>
            <a:ext cx="9383565" cy="76775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de-DE" sz="4000" b="1">
              <a:latin typeface="+mn-lt"/>
              <a:cs typeface="Calibri Light" panose="020F0302020204030204" pitchFamily="34" charset="0"/>
            </a:endParaRPr>
          </a:p>
        </p:txBody>
      </p:sp>
      <p:grpSp>
        <p:nvGrpSpPr>
          <p:cNvPr id="17" name="Group 16">
            <a:extLst>
              <a:ext uri="{FF2B5EF4-FFF2-40B4-BE49-F238E27FC236}">
                <a16:creationId xmlns:a16="http://schemas.microsoft.com/office/drawing/2014/main" id="{F78E2C75-A22E-4684-DA34-36AC15259817}"/>
              </a:ext>
            </a:extLst>
          </p:cNvPr>
          <p:cNvGrpSpPr/>
          <p:nvPr/>
        </p:nvGrpSpPr>
        <p:grpSpPr>
          <a:xfrm>
            <a:off x="86232" y="1157776"/>
            <a:ext cx="12019535" cy="5043054"/>
            <a:chOff x="55554" y="1546283"/>
            <a:chExt cx="12019535" cy="5043054"/>
          </a:xfrm>
        </p:grpSpPr>
        <p:sp>
          <p:nvSpPr>
            <p:cNvPr id="19" name="Rounded Rectangle 18">
              <a:extLst>
                <a:ext uri="{FF2B5EF4-FFF2-40B4-BE49-F238E27FC236}">
                  <a16:creationId xmlns:a16="http://schemas.microsoft.com/office/drawing/2014/main" id="{78020BEC-6DB9-1826-B7B5-056F73482C76}"/>
                </a:ext>
              </a:extLst>
            </p:cNvPr>
            <p:cNvSpPr/>
            <p:nvPr/>
          </p:nvSpPr>
          <p:spPr>
            <a:xfrm>
              <a:off x="5321303" y="4353740"/>
              <a:ext cx="828000" cy="494900"/>
            </a:xfrm>
            <a:prstGeom prst="roundRect">
              <a:avLst/>
            </a:prstGeom>
            <a:solidFill>
              <a:srgbClr val="B4258E">
                <a:alpha val="60000"/>
              </a:srgbClr>
            </a:solidFill>
            <a:ln w="47625">
              <a:noFill/>
            </a:ln>
          </p:spPr>
          <p:style>
            <a:lnRef idx="2">
              <a:schemeClr val="accent1">
                <a:shade val="15000"/>
              </a:schemeClr>
            </a:lnRef>
            <a:fillRef idx="1">
              <a:schemeClr val="accent1"/>
            </a:fillRef>
            <a:effectRef idx="0">
              <a:schemeClr val="accent1"/>
            </a:effectRef>
            <a:fontRef idx="minor">
              <a:schemeClr val="lt1"/>
            </a:fontRef>
          </p:style>
          <p:txBody>
            <a:bodyPr vert="horz" lIns="0" rIns="0" rtlCol="0" anchor="ctr"/>
            <a:lstStyle/>
            <a:p>
              <a:pPr algn="ctr"/>
              <a:r>
                <a:rPr lang="en-GB" sz="1400">
                  <a:solidFill>
                    <a:schemeClr val="tx1"/>
                  </a:solidFill>
                  <a:latin typeface="Calibri Light" panose="020F0302020204030204" pitchFamily="34" charset="0"/>
                  <a:cs typeface="Calibri Light" panose="020F0302020204030204" pitchFamily="34" charset="0"/>
                </a:rPr>
                <a:t>Colleges</a:t>
              </a:r>
            </a:p>
          </p:txBody>
        </p:sp>
        <p:sp>
          <p:nvSpPr>
            <p:cNvPr id="21" name="Rounded Rectangle 20">
              <a:extLst>
                <a:ext uri="{FF2B5EF4-FFF2-40B4-BE49-F238E27FC236}">
                  <a16:creationId xmlns:a16="http://schemas.microsoft.com/office/drawing/2014/main" id="{6A3BEE3F-043E-DC18-B482-3DA6E6F87760}"/>
                </a:ext>
              </a:extLst>
            </p:cNvPr>
            <p:cNvSpPr/>
            <p:nvPr/>
          </p:nvSpPr>
          <p:spPr>
            <a:xfrm>
              <a:off x="130356" y="4353740"/>
              <a:ext cx="828000" cy="492552"/>
            </a:xfrm>
            <a:prstGeom prst="roundRect">
              <a:avLst/>
            </a:prstGeom>
            <a:solidFill>
              <a:srgbClr val="B4258E">
                <a:alpha val="60000"/>
              </a:srgbClr>
            </a:solidFill>
            <a:ln w="47625">
              <a:noFill/>
            </a:ln>
          </p:spPr>
          <p:style>
            <a:lnRef idx="2">
              <a:schemeClr val="accent1">
                <a:shade val="15000"/>
              </a:schemeClr>
            </a:lnRef>
            <a:fillRef idx="1">
              <a:schemeClr val="accent1"/>
            </a:fillRef>
            <a:effectRef idx="0">
              <a:schemeClr val="accent1"/>
            </a:effectRef>
            <a:fontRef idx="minor">
              <a:schemeClr val="lt1"/>
            </a:fontRef>
          </p:style>
          <p:txBody>
            <a:bodyPr vert="horz" lIns="0" tIns="45720" rIns="0" bIns="45720" rtlCol="0" anchor="ctr"/>
            <a:lstStyle/>
            <a:p>
              <a:pPr algn="ctr"/>
              <a:r>
                <a:rPr lang="en-GB" sz="1400">
                  <a:solidFill>
                    <a:schemeClr val="tx1"/>
                  </a:solidFill>
                  <a:latin typeface="Calibri Light" panose="020F0302020204030204" pitchFamily="34" charset="0"/>
                  <a:cs typeface="Calibri Light" panose="020F0302020204030204" pitchFamily="34" charset="0"/>
                </a:rPr>
                <a:t>Gardens/museums</a:t>
              </a:r>
              <a:endParaRPr lang="en-US">
                <a:latin typeface="Calibri Light" panose="020F0302020204030204" pitchFamily="34" charset="0"/>
                <a:cs typeface="Calibri Light" panose="020F0302020204030204" pitchFamily="34" charset="0"/>
              </a:endParaRPr>
            </a:p>
          </p:txBody>
        </p:sp>
        <p:sp>
          <p:nvSpPr>
            <p:cNvPr id="26" name="Rounded Rectangle 25">
              <a:extLst>
                <a:ext uri="{FF2B5EF4-FFF2-40B4-BE49-F238E27FC236}">
                  <a16:creationId xmlns:a16="http://schemas.microsoft.com/office/drawing/2014/main" id="{B8F25BA6-FB35-BEA2-D050-1552AE5C159F}"/>
                </a:ext>
              </a:extLst>
            </p:cNvPr>
            <p:cNvSpPr/>
            <p:nvPr/>
          </p:nvSpPr>
          <p:spPr>
            <a:xfrm>
              <a:off x="55554" y="1880672"/>
              <a:ext cx="6191924" cy="4708664"/>
            </a:xfrm>
            <a:prstGeom prst="roundRect">
              <a:avLst>
                <a:gd name="adj" fmla="val 3293"/>
              </a:avLst>
            </a:prstGeom>
            <a:noFill/>
            <a:ln w="28575">
              <a:solidFill>
                <a:srgbClr val="B4268E"/>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latin typeface="+mj-lt"/>
              </a:endParaRPr>
            </a:p>
          </p:txBody>
        </p:sp>
        <p:sp>
          <p:nvSpPr>
            <p:cNvPr id="39" name="TextBox 38">
              <a:extLst>
                <a:ext uri="{FF2B5EF4-FFF2-40B4-BE49-F238E27FC236}">
                  <a16:creationId xmlns:a16="http://schemas.microsoft.com/office/drawing/2014/main" id="{F8FDDE7E-CD10-D319-E6E6-745C53428148}"/>
                </a:ext>
              </a:extLst>
            </p:cNvPr>
            <p:cNvSpPr txBox="1"/>
            <p:nvPr/>
          </p:nvSpPr>
          <p:spPr>
            <a:xfrm flipH="1">
              <a:off x="1881155" y="1973684"/>
              <a:ext cx="2752723" cy="338554"/>
            </a:xfrm>
            <a:prstGeom prst="rect">
              <a:avLst/>
            </a:prstGeom>
            <a:noFill/>
          </p:spPr>
          <p:txBody>
            <a:bodyPr wrap="square" lIns="91440" tIns="45720" rIns="91440" bIns="45720" rtlCol="0" anchor="t">
              <a:spAutoFit/>
            </a:bodyPr>
            <a:lstStyle/>
            <a:p>
              <a:pPr algn="ctr"/>
              <a:r>
                <a:rPr lang="en-GB" sz="1600">
                  <a:latin typeface="+mj-lt"/>
                </a:rPr>
                <a:t>Oxford Fresco (Web CMS)</a:t>
              </a:r>
            </a:p>
          </p:txBody>
        </p:sp>
        <p:sp>
          <p:nvSpPr>
            <p:cNvPr id="41" name="TextBox 40">
              <a:extLst>
                <a:ext uri="{FF2B5EF4-FFF2-40B4-BE49-F238E27FC236}">
                  <a16:creationId xmlns:a16="http://schemas.microsoft.com/office/drawing/2014/main" id="{42856EA1-2475-F133-0630-96301EF63158}"/>
                </a:ext>
              </a:extLst>
            </p:cNvPr>
            <p:cNvSpPr txBox="1"/>
            <p:nvPr/>
          </p:nvSpPr>
          <p:spPr>
            <a:xfrm>
              <a:off x="578695" y="2318433"/>
              <a:ext cx="5220839" cy="461665"/>
            </a:xfrm>
            <a:prstGeom prst="rect">
              <a:avLst/>
            </a:prstGeom>
            <a:noFill/>
          </p:spPr>
          <p:txBody>
            <a:bodyPr wrap="square" rtlCol="0">
              <a:spAutoFit/>
            </a:bodyPr>
            <a:lstStyle/>
            <a:p>
              <a:pPr algn="ctr"/>
              <a:r>
                <a:rPr lang="en-GB" sz="1200">
                  <a:latin typeface="Calibri Light" panose="020F0302020204030204" pitchFamily="34" charset="0"/>
                  <a:cs typeface="Calibri Light" panose="020F0302020204030204" pitchFamily="34" charset="0"/>
                </a:rPr>
                <a:t>A single CMS platform that allows central, division, department and college autonomous publishing under one umbrella</a:t>
              </a:r>
            </a:p>
          </p:txBody>
        </p:sp>
        <p:sp>
          <p:nvSpPr>
            <p:cNvPr id="43" name="TextBox 42">
              <a:extLst>
                <a:ext uri="{FF2B5EF4-FFF2-40B4-BE49-F238E27FC236}">
                  <a16:creationId xmlns:a16="http://schemas.microsoft.com/office/drawing/2014/main" id="{8FB61153-7B56-4534-F1F7-59E86E02ADF7}"/>
                </a:ext>
              </a:extLst>
            </p:cNvPr>
            <p:cNvSpPr txBox="1"/>
            <p:nvPr/>
          </p:nvSpPr>
          <p:spPr>
            <a:xfrm>
              <a:off x="2000392" y="1546283"/>
              <a:ext cx="2377446" cy="338554"/>
            </a:xfrm>
            <a:prstGeom prst="rect">
              <a:avLst/>
            </a:prstGeom>
            <a:noFill/>
          </p:spPr>
          <p:txBody>
            <a:bodyPr wrap="square" rtlCol="0">
              <a:spAutoFit/>
            </a:bodyPr>
            <a:lstStyle/>
            <a:p>
              <a:pPr algn="ctr"/>
              <a:r>
                <a:rPr lang="en-US" sz="1600" i="1">
                  <a:latin typeface="Calibri Light" panose="020F0302020204030204" pitchFamily="34" charset="0"/>
                  <a:cs typeface="Calibri Light" panose="020F0302020204030204" pitchFamily="34" charset="0"/>
                </a:rPr>
                <a:t>External-facing audiences</a:t>
              </a:r>
            </a:p>
          </p:txBody>
        </p:sp>
        <p:sp>
          <p:nvSpPr>
            <p:cNvPr id="44" name="TextBox 43">
              <a:extLst>
                <a:ext uri="{FF2B5EF4-FFF2-40B4-BE49-F238E27FC236}">
                  <a16:creationId xmlns:a16="http://schemas.microsoft.com/office/drawing/2014/main" id="{C4B6D41C-AAA2-807A-FFC4-264DEDF060BA}"/>
                </a:ext>
              </a:extLst>
            </p:cNvPr>
            <p:cNvSpPr txBox="1"/>
            <p:nvPr/>
          </p:nvSpPr>
          <p:spPr>
            <a:xfrm>
              <a:off x="7946526" y="1952027"/>
              <a:ext cx="3125516" cy="338554"/>
            </a:xfrm>
            <a:prstGeom prst="rect">
              <a:avLst/>
            </a:prstGeom>
            <a:noFill/>
          </p:spPr>
          <p:txBody>
            <a:bodyPr wrap="square" lIns="91440" tIns="45720" rIns="91440" bIns="45720" rtlCol="0" anchor="t">
              <a:spAutoFit/>
            </a:bodyPr>
            <a:lstStyle/>
            <a:p>
              <a:r>
                <a:rPr lang="en-GB" sz="1600">
                  <a:latin typeface="+mj-lt"/>
                </a:rPr>
                <a:t>Ox-Intranet (Oxford-wide intranet)</a:t>
              </a:r>
            </a:p>
          </p:txBody>
        </p:sp>
        <p:sp>
          <p:nvSpPr>
            <p:cNvPr id="46" name="Rounded Rectangle 45">
              <a:extLst>
                <a:ext uri="{FF2B5EF4-FFF2-40B4-BE49-F238E27FC236}">
                  <a16:creationId xmlns:a16="http://schemas.microsoft.com/office/drawing/2014/main" id="{0A51CB58-478B-42E7-184C-C00E32A220D1}"/>
                </a:ext>
              </a:extLst>
            </p:cNvPr>
            <p:cNvSpPr/>
            <p:nvPr/>
          </p:nvSpPr>
          <p:spPr>
            <a:xfrm>
              <a:off x="6496722" y="1874315"/>
              <a:ext cx="5578367" cy="4715022"/>
            </a:xfrm>
            <a:prstGeom prst="roundRect">
              <a:avLst>
                <a:gd name="adj" fmla="val 3541"/>
              </a:avLst>
            </a:prstGeom>
            <a:noFill/>
            <a:ln w="28575">
              <a:solidFill>
                <a:srgbClr val="87B2B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latin typeface="+mj-lt"/>
              </a:endParaRPr>
            </a:p>
          </p:txBody>
        </p:sp>
        <p:sp>
          <p:nvSpPr>
            <p:cNvPr id="49" name="TextBox 48">
              <a:extLst>
                <a:ext uri="{FF2B5EF4-FFF2-40B4-BE49-F238E27FC236}">
                  <a16:creationId xmlns:a16="http://schemas.microsoft.com/office/drawing/2014/main" id="{A376CC6B-15DC-6678-C3C9-852384F61A36}"/>
                </a:ext>
              </a:extLst>
            </p:cNvPr>
            <p:cNvSpPr txBox="1"/>
            <p:nvPr/>
          </p:nvSpPr>
          <p:spPr>
            <a:xfrm>
              <a:off x="8123486" y="1546283"/>
              <a:ext cx="2263636" cy="338554"/>
            </a:xfrm>
            <a:prstGeom prst="rect">
              <a:avLst/>
            </a:prstGeom>
            <a:noFill/>
          </p:spPr>
          <p:txBody>
            <a:bodyPr wrap="square" rtlCol="0">
              <a:spAutoFit/>
            </a:bodyPr>
            <a:lstStyle/>
            <a:p>
              <a:pPr algn="ctr"/>
              <a:r>
                <a:rPr lang="en-US" sz="1600" i="1">
                  <a:latin typeface="Calibri Light" panose="020F0302020204030204" pitchFamily="34" charset="0"/>
                  <a:cs typeface="Calibri Light" panose="020F0302020204030204" pitchFamily="34" charset="0"/>
                </a:rPr>
                <a:t>Staff and students</a:t>
              </a:r>
            </a:p>
          </p:txBody>
        </p:sp>
        <p:sp>
          <p:nvSpPr>
            <p:cNvPr id="50" name="Rounded Rectangle 49">
              <a:extLst>
                <a:ext uri="{FF2B5EF4-FFF2-40B4-BE49-F238E27FC236}">
                  <a16:creationId xmlns:a16="http://schemas.microsoft.com/office/drawing/2014/main" id="{6601FE6E-A009-084D-A00D-43463BC18DE3}"/>
                </a:ext>
              </a:extLst>
            </p:cNvPr>
            <p:cNvSpPr/>
            <p:nvPr/>
          </p:nvSpPr>
          <p:spPr>
            <a:xfrm>
              <a:off x="6641060" y="2918499"/>
              <a:ext cx="5267635" cy="1640269"/>
            </a:xfrm>
            <a:prstGeom prst="roundRect">
              <a:avLst>
                <a:gd name="adj" fmla="val 7967"/>
              </a:avLst>
            </a:prstGeom>
            <a:noFill/>
            <a:ln w="47625">
              <a:solidFill>
                <a:srgbClr val="5B9B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latin typeface="+mj-lt"/>
              </a:endParaRPr>
            </a:p>
          </p:txBody>
        </p:sp>
        <p:sp>
          <p:nvSpPr>
            <p:cNvPr id="51" name="Rounded Rectangle 50">
              <a:extLst>
                <a:ext uri="{FF2B5EF4-FFF2-40B4-BE49-F238E27FC236}">
                  <a16:creationId xmlns:a16="http://schemas.microsoft.com/office/drawing/2014/main" id="{AF4BB3B7-044E-C681-06A1-D621C83B5076}"/>
                </a:ext>
              </a:extLst>
            </p:cNvPr>
            <p:cNvSpPr/>
            <p:nvPr/>
          </p:nvSpPr>
          <p:spPr>
            <a:xfrm>
              <a:off x="6694399" y="3008820"/>
              <a:ext cx="1260395" cy="901366"/>
            </a:xfrm>
            <a:prstGeom prst="roundRect">
              <a:avLst/>
            </a:prstGeom>
            <a:solidFill>
              <a:srgbClr val="5B9BD5"/>
            </a:solidFill>
            <a:ln w="47625">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latin typeface="+mj-lt"/>
                </a:rPr>
                <a:t>University-wide content</a:t>
              </a:r>
            </a:p>
          </p:txBody>
        </p:sp>
        <p:sp>
          <p:nvSpPr>
            <p:cNvPr id="52" name="Rounded Rectangle 51">
              <a:extLst>
                <a:ext uri="{FF2B5EF4-FFF2-40B4-BE49-F238E27FC236}">
                  <a16:creationId xmlns:a16="http://schemas.microsoft.com/office/drawing/2014/main" id="{B637A961-A989-B7C8-CDBC-E51218C02EBE}"/>
                </a:ext>
              </a:extLst>
            </p:cNvPr>
            <p:cNvSpPr/>
            <p:nvPr/>
          </p:nvSpPr>
          <p:spPr>
            <a:xfrm>
              <a:off x="7994758" y="3008820"/>
              <a:ext cx="1260395" cy="901366"/>
            </a:xfrm>
            <a:prstGeom prst="roundRect">
              <a:avLst/>
            </a:prstGeom>
            <a:solidFill>
              <a:srgbClr val="5B9BD5"/>
            </a:solidFill>
            <a:ln w="47625">
              <a:noFill/>
            </a:ln>
          </p:spPr>
          <p:style>
            <a:lnRef idx="2">
              <a:schemeClr val="accent1">
                <a:shade val="15000"/>
              </a:schemeClr>
            </a:lnRef>
            <a:fillRef idx="1">
              <a:schemeClr val="accent1"/>
            </a:fillRef>
            <a:effectRef idx="0">
              <a:schemeClr val="accent1"/>
            </a:effectRef>
            <a:fontRef idx="minor">
              <a:schemeClr val="lt1"/>
            </a:fontRef>
          </p:style>
          <p:txBody>
            <a:bodyPr vert="horz" lIns="36000" rIns="36000" rtlCol="0" anchor="ctr"/>
            <a:lstStyle/>
            <a:p>
              <a:pPr algn="ctr"/>
              <a:r>
                <a:rPr lang="en-GB" sz="1600">
                  <a:latin typeface="+mj-lt"/>
                </a:rPr>
                <a:t>Divisions</a:t>
              </a:r>
            </a:p>
          </p:txBody>
        </p:sp>
        <p:sp>
          <p:nvSpPr>
            <p:cNvPr id="54" name="Rounded Rectangle 53">
              <a:extLst>
                <a:ext uri="{FF2B5EF4-FFF2-40B4-BE49-F238E27FC236}">
                  <a16:creationId xmlns:a16="http://schemas.microsoft.com/office/drawing/2014/main" id="{B732A53B-6845-30DE-F6BF-31040A46685B}"/>
                </a:ext>
              </a:extLst>
            </p:cNvPr>
            <p:cNvSpPr/>
            <p:nvPr/>
          </p:nvSpPr>
          <p:spPr>
            <a:xfrm>
              <a:off x="9295117" y="3008820"/>
              <a:ext cx="1260395" cy="901366"/>
            </a:xfrm>
            <a:prstGeom prst="roundRect">
              <a:avLst/>
            </a:prstGeom>
            <a:solidFill>
              <a:srgbClr val="5B9BD5"/>
            </a:solidFill>
            <a:ln w="47625">
              <a:noFill/>
            </a:ln>
          </p:spPr>
          <p:style>
            <a:lnRef idx="2">
              <a:schemeClr val="accent1">
                <a:shade val="15000"/>
              </a:schemeClr>
            </a:lnRef>
            <a:fillRef idx="1">
              <a:schemeClr val="accent1"/>
            </a:fillRef>
            <a:effectRef idx="0">
              <a:schemeClr val="accent1"/>
            </a:effectRef>
            <a:fontRef idx="minor">
              <a:schemeClr val="lt1"/>
            </a:fontRef>
          </p:style>
          <p:txBody>
            <a:bodyPr vert="horz" lIns="36000" rIns="36000" rtlCol="0" anchor="ctr"/>
            <a:lstStyle/>
            <a:p>
              <a:pPr algn="ctr"/>
              <a:r>
                <a:rPr lang="en-GB" sz="1600">
                  <a:latin typeface="+mj-lt"/>
                </a:rPr>
                <a:t>Departments</a:t>
              </a:r>
            </a:p>
          </p:txBody>
        </p:sp>
        <p:sp>
          <p:nvSpPr>
            <p:cNvPr id="55" name="Rounded Rectangle 54">
              <a:extLst>
                <a:ext uri="{FF2B5EF4-FFF2-40B4-BE49-F238E27FC236}">
                  <a16:creationId xmlns:a16="http://schemas.microsoft.com/office/drawing/2014/main" id="{886B3BAD-DE49-B07C-23BF-39E1ACE8299C}"/>
                </a:ext>
              </a:extLst>
            </p:cNvPr>
            <p:cNvSpPr/>
            <p:nvPr/>
          </p:nvSpPr>
          <p:spPr>
            <a:xfrm>
              <a:off x="10595477" y="3008820"/>
              <a:ext cx="1260395" cy="901366"/>
            </a:xfrm>
            <a:prstGeom prst="roundRect">
              <a:avLst/>
            </a:prstGeom>
            <a:solidFill>
              <a:srgbClr val="5B9BD5"/>
            </a:solidFill>
            <a:ln w="47625">
              <a:noFill/>
            </a:ln>
          </p:spPr>
          <p:style>
            <a:lnRef idx="2">
              <a:schemeClr val="accent1">
                <a:shade val="15000"/>
              </a:schemeClr>
            </a:lnRef>
            <a:fillRef idx="1">
              <a:schemeClr val="accent1"/>
            </a:fillRef>
            <a:effectRef idx="0">
              <a:schemeClr val="accent1"/>
            </a:effectRef>
            <a:fontRef idx="minor">
              <a:schemeClr val="lt1"/>
            </a:fontRef>
          </p:style>
          <p:txBody>
            <a:bodyPr vert="horz" lIns="36000" rIns="36000" rtlCol="0" anchor="ctr"/>
            <a:lstStyle/>
            <a:p>
              <a:pPr algn="ctr"/>
              <a:r>
                <a:rPr lang="en-GB" sz="1600">
                  <a:latin typeface="+mj-lt"/>
                </a:rPr>
                <a:t>Colleges</a:t>
              </a:r>
            </a:p>
          </p:txBody>
        </p:sp>
        <p:sp>
          <p:nvSpPr>
            <p:cNvPr id="56" name="Rounded Rectangle 55">
              <a:extLst>
                <a:ext uri="{FF2B5EF4-FFF2-40B4-BE49-F238E27FC236}">
                  <a16:creationId xmlns:a16="http://schemas.microsoft.com/office/drawing/2014/main" id="{3681ADCE-836E-E0BE-148B-43D29F48EE85}"/>
                </a:ext>
              </a:extLst>
            </p:cNvPr>
            <p:cNvSpPr/>
            <p:nvPr/>
          </p:nvSpPr>
          <p:spPr>
            <a:xfrm>
              <a:off x="6694399" y="3985225"/>
              <a:ext cx="5161472" cy="473176"/>
            </a:xfrm>
            <a:prstGeom prst="roundRect">
              <a:avLst/>
            </a:prstGeom>
            <a:solidFill>
              <a:srgbClr val="5B9BD5"/>
            </a:solidFill>
            <a:ln w="476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latin typeface="+mj-lt"/>
                </a:rPr>
                <a:t>Communities</a:t>
              </a:r>
            </a:p>
          </p:txBody>
        </p:sp>
        <p:sp>
          <p:nvSpPr>
            <p:cNvPr id="57" name="TextBox 56">
              <a:extLst>
                <a:ext uri="{FF2B5EF4-FFF2-40B4-BE49-F238E27FC236}">
                  <a16:creationId xmlns:a16="http://schemas.microsoft.com/office/drawing/2014/main" id="{DB0B41C9-92CC-2CD6-E070-C872B84BF397}"/>
                </a:ext>
              </a:extLst>
            </p:cNvPr>
            <p:cNvSpPr txBox="1"/>
            <p:nvPr/>
          </p:nvSpPr>
          <p:spPr>
            <a:xfrm>
              <a:off x="6640799" y="2318433"/>
              <a:ext cx="5229009" cy="459740"/>
            </a:xfrm>
            <a:prstGeom prst="rect">
              <a:avLst/>
            </a:prstGeom>
            <a:noFill/>
          </p:spPr>
          <p:txBody>
            <a:bodyPr wrap="square" rtlCol="0">
              <a:spAutoFit/>
            </a:bodyPr>
            <a:lstStyle/>
            <a:p>
              <a:pPr algn="ctr"/>
              <a:r>
                <a:rPr lang="en-GB" sz="1200">
                  <a:latin typeface="Calibri Light" panose="020F0302020204030204" pitchFamily="34" charset="0"/>
                  <a:cs typeface="Calibri Light" panose="020F0302020204030204" pitchFamily="34" charset="0"/>
                </a:rPr>
                <a:t>Aggregates content published by teams across Oxford into a single, tailored, user-centric view, using people data</a:t>
              </a:r>
            </a:p>
          </p:txBody>
        </p:sp>
        <p:sp>
          <p:nvSpPr>
            <p:cNvPr id="58" name="Rounded Rectangle 57">
              <a:extLst>
                <a:ext uri="{FF2B5EF4-FFF2-40B4-BE49-F238E27FC236}">
                  <a16:creationId xmlns:a16="http://schemas.microsoft.com/office/drawing/2014/main" id="{5499D27C-CAC2-C5B4-A406-6A528D8D690A}"/>
                </a:ext>
              </a:extLst>
            </p:cNvPr>
            <p:cNvSpPr/>
            <p:nvPr/>
          </p:nvSpPr>
          <p:spPr>
            <a:xfrm>
              <a:off x="6604050" y="5148475"/>
              <a:ext cx="5302509" cy="625159"/>
            </a:xfrm>
            <a:prstGeom prst="roundRect">
              <a:avLst/>
            </a:prstGeom>
            <a:solidFill>
              <a:srgbClr val="87B2B2"/>
            </a:solidFill>
            <a:ln w="47625">
              <a:noFill/>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lstStyle/>
            <a:p>
              <a:pPr algn="ctr"/>
              <a:r>
                <a:rPr lang="en-GB" sz="1600" dirty="0" err="1">
                  <a:latin typeface="+mj-lt"/>
                </a:rPr>
                <a:t>MyOxford</a:t>
              </a:r>
              <a:r>
                <a:rPr lang="en-GB" sz="1600" dirty="0">
                  <a:latin typeface="+mj-lt"/>
                </a:rPr>
                <a:t>  (Student Hub)</a:t>
              </a:r>
            </a:p>
            <a:p>
              <a:pPr algn="ctr"/>
              <a:r>
                <a:rPr lang="en-GB" sz="900" dirty="0">
                  <a:latin typeface="+mj-lt"/>
                </a:rPr>
                <a:t>Powerful student facing services in one place</a:t>
              </a:r>
              <a:endParaRPr lang="en-GB" sz="900" dirty="0">
                <a:latin typeface="+mj-lt"/>
                <a:ea typeface="Calibri Light"/>
                <a:cs typeface="Calibri Light"/>
              </a:endParaRPr>
            </a:p>
          </p:txBody>
        </p:sp>
        <p:sp>
          <p:nvSpPr>
            <p:cNvPr id="59" name="TextBox 58">
              <a:extLst>
                <a:ext uri="{FF2B5EF4-FFF2-40B4-BE49-F238E27FC236}">
                  <a16:creationId xmlns:a16="http://schemas.microsoft.com/office/drawing/2014/main" id="{8B66BDF7-EB48-CCA1-DE79-8FC2F26C786D}"/>
                </a:ext>
              </a:extLst>
            </p:cNvPr>
            <p:cNvSpPr txBox="1"/>
            <p:nvPr/>
          </p:nvSpPr>
          <p:spPr>
            <a:xfrm>
              <a:off x="6632792" y="5845334"/>
              <a:ext cx="5287309" cy="643636"/>
            </a:xfrm>
            <a:prstGeom prst="rect">
              <a:avLst/>
            </a:prstGeom>
            <a:solidFill>
              <a:schemeClr val="bg1">
                <a:lumMod val="95000"/>
                <a:alpha val="75000"/>
              </a:schemeClr>
            </a:solidFill>
          </p:spPr>
          <p:txBody>
            <a:bodyPr wrap="square" rtlCol="0">
              <a:spAutoFit/>
            </a:bodyPr>
            <a:lstStyle/>
            <a:p>
              <a:pPr algn="ctr"/>
              <a:r>
                <a:rPr lang="en-GB" sz="1200">
                  <a:latin typeface="Calibri Light" panose="020F0302020204030204" pitchFamily="34" charset="0"/>
                  <a:cs typeface="Calibri Light" panose="020F0302020204030204" pitchFamily="34" charset="0"/>
                </a:rPr>
                <a:t>Student content to form part of the intranet experience with signposts back to services on the Student Hub.  These two elements could be further integrated in the future to provide a singular student digital experience.</a:t>
              </a:r>
            </a:p>
          </p:txBody>
        </p:sp>
        <p:cxnSp>
          <p:nvCxnSpPr>
            <p:cNvPr id="60" name="Straight Arrow Connector 59">
              <a:extLst>
                <a:ext uri="{FF2B5EF4-FFF2-40B4-BE49-F238E27FC236}">
                  <a16:creationId xmlns:a16="http://schemas.microsoft.com/office/drawing/2014/main" id="{342A6C37-B5A5-2E18-4288-955E71C618DC}"/>
                </a:ext>
              </a:extLst>
            </p:cNvPr>
            <p:cNvCxnSpPr>
              <a:cxnSpLocks/>
              <a:stCxn id="58" idx="0"/>
              <a:endCxn id="50" idx="2"/>
            </p:cNvCxnSpPr>
            <p:nvPr/>
          </p:nvCxnSpPr>
          <p:spPr>
            <a:xfrm flipV="1">
              <a:off x="9255305" y="4544787"/>
              <a:ext cx="5592" cy="603688"/>
            </a:xfrm>
            <a:prstGeom prst="straightConnector1">
              <a:avLst/>
            </a:prstGeom>
            <a:ln>
              <a:solidFill>
                <a:srgbClr val="689CD4"/>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228016A6-1719-0033-2CAC-935CD2570B2E}"/>
                </a:ext>
              </a:extLst>
            </p:cNvPr>
            <p:cNvGrpSpPr/>
            <p:nvPr/>
          </p:nvGrpSpPr>
          <p:grpSpPr>
            <a:xfrm>
              <a:off x="940325" y="2966893"/>
              <a:ext cx="4360996" cy="3435046"/>
              <a:chOff x="963455" y="2953513"/>
              <a:chExt cx="4360996" cy="3435046"/>
            </a:xfrm>
          </p:grpSpPr>
          <p:sp>
            <p:nvSpPr>
              <p:cNvPr id="64" name="Rounded Rectangle 63">
                <a:extLst>
                  <a:ext uri="{FF2B5EF4-FFF2-40B4-BE49-F238E27FC236}">
                    <a16:creationId xmlns:a16="http://schemas.microsoft.com/office/drawing/2014/main" id="{F01585F2-89CA-A72F-414F-D989A590D30E}"/>
                  </a:ext>
                </a:extLst>
              </p:cNvPr>
              <p:cNvSpPr/>
              <p:nvPr/>
            </p:nvSpPr>
            <p:spPr>
              <a:xfrm>
                <a:off x="1566866" y="5893659"/>
                <a:ext cx="828000" cy="494900"/>
              </a:xfrm>
              <a:prstGeom prst="roundRect">
                <a:avLst/>
              </a:prstGeom>
              <a:solidFill>
                <a:srgbClr val="B4258E">
                  <a:alpha val="60000"/>
                </a:srgbClr>
              </a:solidFill>
              <a:ln w="47625">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r>
                  <a:rPr lang="en-GB" sz="1400">
                    <a:solidFill>
                      <a:schemeClr val="tx1"/>
                    </a:solidFill>
                    <a:latin typeface="Calibri Light" panose="020F0302020204030204" pitchFamily="34" charset="0"/>
                    <a:cs typeface="Calibri Light" panose="020F0302020204030204" pitchFamily="34" charset="0"/>
                  </a:rPr>
                  <a:t>Projects</a:t>
                </a:r>
              </a:p>
            </p:txBody>
          </p:sp>
          <p:sp>
            <p:nvSpPr>
              <p:cNvPr id="65" name="Rounded Rectangle 64">
                <a:extLst>
                  <a:ext uri="{FF2B5EF4-FFF2-40B4-BE49-F238E27FC236}">
                    <a16:creationId xmlns:a16="http://schemas.microsoft.com/office/drawing/2014/main" id="{55851094-181E-D90A-E38E-8566C15F12C7}"/>
                  </a:ext>
                </a:extLst>
              </p:cNvPr>
              <p:cNvSpPr/>
              <p:nvPr/>
            </p:nvSpPr>
            <p:spPr>
              <a:xfrm>
                <a:off x="1215888" y="2953513"/>
                <a:ext cx="3884609" cy="2447944"/>
              </a:xfrm>
              <a:prstGeom prst="roundRect">
                <a:avLst>
                  <a:gd name="adj" fmla="val 3844"/>
                </a:avLst>
              </a:prstGeom>
              <a:noFill/>
              <a:ln w="47625">
                <a:solidFill>
                  <a:srgbClr val="B426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latin typeface="+mj-lt"/>
                </a:endParaRPr>
              </a:p>
            </p:txBody>
          </p:sp>
          <p:sp>
            <p:nvSpPr>
              <p:cNvPr id="66" name="TextBox 65">
                <a:extLst>
                  <a:ext uri="{FF2B5EF4-FFF2-40B4-BE49-F238E27FC236}">
                    <a16:creationId xmlns:a16="http://schemas.microsoft.com/office/drawing/2014/main" id="{71ECBF58-319F-E3EB-C960-4558EDD90789}"/>
                  </a:ext>
                </a:extLst>
              </p:cNvPr>
              <p:cNvSpPr txBox="1"/>
              <p:nvPr/>
            </p:nvSpPr>
            <p:spPr>
              <a:xfrm>
                <a:off x="1215888" y="3497622"/>
                <a:ext cx="3884609" cy="461665"/>
              </a:xfrm>
              <a:prstGeom prst="rect">
                <a:avLst/>
              </a:prstGeom>
              <a:noFill/>
            </p:spPr>
            <p:txBody>
              <a:bodyPr wrap="square" lIns="0" rIns="0" rtlCol="0">
                <a:spAutoFit/>
              </a:bodyPr>
              <a:lstStyle/>
              <a:p>
                <a:pPr algn="ctr"/>
                <a:r>
                  <a:rPr lang="en-GB" sz="1200">
                    <a:latin typeface="Calibri Light" panose="020F0302020204030204" pitchFamily="34" charset="0"/>
                    <a:cs typeface="Calibri Light" panose="020F0302020204030204" pitchFamily="34" charset="0"/>
                  </a:rPr>
                  <a:t>A unified approach for external content to improve the experience for prospective students and external stakeholders</a:t>
                </a:r>
              </a:p>
            </p:txBody>
          </p:sp>
          <p:sp>
            <p:nvSpPr>
              <p:cNvPr id="67" name="TextBox 66">
                <a:extLst>
                  <a:ext uri="{FF2B5EF4-FFF2-40B4-BE49-F238E27FC236}">
                    <a16:creationId xmlns:a16="http://schemas.microsoft.com/office/drawing/2014/main" id="{266FA5AD-53F3-F286-D67F-4D08047BCCDB}"/>
                  </a:ext>
                </a:extLst>
              </p:cNvPr>
              <p:cNvSpPr txBox="1"/>
              <p:nvPr/>
            </p:nvSpPr>
            <p:spPr>
              <a:xfrm>
                <a:off x="2468506" y="3015413"/>
                <a:ext cx="1568058" cy="338554"/>
              </a:xfrm>
              <a:prstGeom prst="rect">
                <a:avLst/>
              </a:prstGeom>
              <a:noFill/>
            </p:spPr>
            <p:txBody>
              <a:bodyPr wrap="none" lIns="91440" tIns="45720" rIns="91440" bIns="45720" rtlCol="0" anchor="t">
                <a:spAutoFit/>
              </a:bodyPr>
              <a:lstStyle/>
              <a:p>
                <a:r>
                  <a:rPr lang="en-GB" sz="1600" b="1" err="1">
                    <a:solidFill>
                      <a:srgbClr val="B4268E"/>
                    </a:solidFill>
                    <a:latin typeface="+mj-lt"/>
                  </a:rPr>
                  <a:t>Oxweb</a:t>
                </a:r>
                <a:r>
                  <a:rPr lang="en-GB" sz="1600" b="1">
                    <a:solidFill>
                      <a:srgbClr val="B4268E"/>
                    </a:solidFill>
                    <a:latin typeface="+mj-lt"/>
                  </a:rPr>
                  <a:t> on Fresco</a:t>
                </a:r>
              </a:p>
            </p:txBody>
          </p:sp>
          <p:grpSp>
            <p:nvGrpSpPr>
              <p:cNvPr id="68" name="Group 67">
                <a:extLst>
                  <a:ext uri="{FF2B5EF4-FFF2-40B4-BE49-F238E27FC236}">
                    <a16:creationId xmlns:a16="http://schemas.microsoft.com/office/drawing/2014/main" id="{890D9CEE-1887-FAA3-DD22-D58452FA0652}"/>
                  </a:ext>
                </a:extLst>
              </p:cNvPr>
              <p:cNvGrpSpPr/>
              <p:nvPr/>
            </p:nvGrpSpPr>
            <p:grpSpPr>
              <a:xfrm>
                <a:off x="1348816" y="4012743"/>
                <a:ext cx="3618751" cy="1212779"/>
                <a:chOff x="1385791" y="4015334"/>
                <a:chExt cx="3618751" cy="1212779"/>
              </a:xfrm>
            </p:grpSpPr>
            <p:sp>
              <p:nvSpPr>
                <p:cNvPr id="76" name="Rounded Rectangle 75">
                  <a:extLst>
                    <a:ext uri="{FF2B5EF4-FFF2-40B4-BE49-F238E27FC236}">
                      <a16:creationId xmlns:a16="http://schemas.microsoft.com/office/drawing/2014/main" id="{745CEFD5-95BD-5F1A-5C1E-6D486B0057CE}"/>
                    </a:ext>
                  </a:extLst>
                </p:cNvPr>
                <p:cNvSpPr/>
                <p:nvPr/>
              </p:nvSpPr>
              <p:spPr>
                <a:xfrm>
                  <a:off x="1743875" y="4044270"/>
                  <a:ext cx="2900288" cy="322619"/>
                </a:xfrm>
                <a:prstGeom prst="roundRect">
                  <a:avLst/>
                </a:prstGeom>
                <a:solidFill>
                  <a:srgbClr val="B4268E"/>
                </a:solidFill>
                <a:ln w="476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latin typeface="+mj-lt"/>
                    </a:rPr>
                    <a:t>University-wide content</a:t>
                  </a:r>
                </a:p>
              </p:txBody>
            </p:sp>
            <p:sp>
              <p:nvSpPr>
                <p:cNvPr id="77" name="Rounded Rectangle 76">
                  <a:extLst>
                    <a:ext uri="{FF2B5EF4-FFF2-40B4-BE49-F238E27FC236}">
                      <a16:creationId xmlns:a16="http://schemas.microsoft.com/office/drawing/2014/main" id="{A9BF2FD1-3540-F64D-9B9D-E8B9284E067D}"/>
                    </a:ext>
                  </a:extLst>
                </p:cNvPr>
                <p:cNvSpPr/>
                <p:nvPr/>
              </p:nvSpPr>
              <p:spPr>
                <a:xfrm>
                  <a:off x="1738971" y="4455736"/>
                  <a:ext cx="2910097" cy="333022"/>
                </a:xfrm>
                <a:prstGeom prst="roundRect">
                  <a:avLst/>
                </a:prstGeom>
                <a:solidFill>
                  <a:srgbClr val="B4268E"/>
                </a:solidFill>
                <a:ln w="47625">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lang="en-GB" sz="1600">
                      <a:latin typeface="+mj-lt"/>
                    </a:rPr>
                    <a:t>Academic Divisions</a:t>
                  </a:r>
                </a:p>
              </p:txBody>
            </p:sp>
            <p:sp>
              <p:nvSpPr>
                <p:cNvPr id="78" name="Rounded Rectangle 77">
                  <a:extLst>
                    <a:ext uri="{FF2B5EF4-FFF2-40B4-BE49-F238E27FC236}">
                      <a16:creationId xmlns:a16="http://schemas.microsoft.com/office/drawing/2014/main" id="{2EAE000D-8F8B-0341-8743-E4BB4FEB892A}"/>
                    </a:ext>
                  </a:extLst>
                </p:cNvPr>
                <p:cNvSpPr/>
                <p:nvPr/>
              </p:nvSpPr>
              <p:spPr>
                <a:xfrm>
                  <a:off x="1748779" y="4867204"/>
                  <a:ext cx="2890480" cy="353825"/>
                </a:xfrm>
                <a:prstGeom prst="roundRect">
                  <a:avLst/>
                </a:prstGeom>
                <a:solidFill>
                  <a:srgbClr val="B4268E"/>
                </a:solidFill>
                <a:ln w="47625">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lang="en-GB" sz="1600">
                      <a:latin typeface="+mj-lt"/>
                    </a:rPr>
                    <a:t>Academic Departments</a:t>
                  </a:r>
                </a:p>
              </p:txBody>
            </p:sp>
            <p:sp>
              <p:nvSpPr>
                <p:cNvPr id="79" name="Rounded Rectangle 78">
                  <a:extLst>
                    <a:ext uri="{FF2B5EF4-FFF2-40B4-BE49-F238E27FC236}">
                      <a16:creationId xmlns:a16="http://schemas.microsoft.com/office/drawing/2014/main" id="{FC36F653-1D5F-206C-37D6-99F898562403}"/>
                    </a:ext>
                  </a:extLst>
                </p:cNvPr>
                <p:cNvSpPr/>
                <p:nvPr/>
              </p:nvSpPr>
              <p:spPr>
                <a:xfrm rot="5400000">
                  <a:off x="4253209" y="4476780"/>
                  <a:ext cx="1202378" cy="300288"/>
                </a:xfrm>
                <a:prstGeom prst="roundRect">
                  <a:avLst/>
                </a:prstGeom>
                <a:solidFill>
                  <a:srgbClr val="5B9BD5"/>
                </a:solidFill>
                <a:ln w="47625">
                  <a:noFill/>
                </a:ln>
              </p:spPr>
              <p:style>
                <a:lnRef idx="2">
                  <a:schemeClr val="accent1">
                    <a:shade val="15000"/>
                  </a:schemeClr>
                </a:lnRef>
                <a:fillRef idx="1">
                  <a:schemeClr val="accent1"/>
                </a:fillRef>
                <a:effectRef idx="0">
                  <a:schemeClr val="accent1"/>
                </a:effectRef>
                <a:fontRef idx="minor">
                  <a:schemeClr val="lt1"/>
                </a:fontRef>
              </p:style>
              <p:txBody>
                <a:bodyPr vert="horz" tIns="0" bIns="0" rtlCol="0" anchor="ctr"/>
                <a:lstStyle/>
                <a:p>
                  <a:pPr algn="ctr"/>
                  <a:r>
                    <a:rPr lang="en-GB" sz="1200">
                      <a:latin typeface="+mj-lt"/>
                    </a:rPr>
                    <a:t>Staff gateway</a:t>
                  </a:r>
                </a:p>
              </p:txBody>
            </p:sp>
            <p:sp>
              <p:nvSpPr>
                <p:cNvPr id="80" name="Rounded Rectangle 79">
                  <a:extLst>
                    <a:ext uri="{FF2B5EF4-FFF2-40B4-BE49-F238E27FC236}">
                      <a16:creationId xmlns:a16="http://schemas.microsoft.com/office/drawing/2014/main" id="{5C0E2FD8-E140-575B-479A-142669F448E8}"/>
                    </a:ext>
                  </a:extLst>
                </p:cNvPr>
                <p:cNvSpPr/>
                <p:nvPr/>
              </p:nvSpPr>
              <p:spPr>
                <a:xfrm rot="16200000">
                  <a:off x="934746" y="4466379"/>
                  <a:ext cx="1202378" cy="300288"/>
                </a:xfrm>
                <a:prstGeom prst="roundRect">
                  <a:avLst/>
                </a:prstGeom>
                <a:solidFill>
                  <a:srgbClr val="87B2B2"/>
                </a:solidFill>
                <a:ln w="47625">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r>
                    <a:rPr lang="en-GB" sz="1200">
                      <a:latin typeface="+mj-lt"/>
                    </a:rPr>
                    <a:t>Student gateway</a:t>
                  </a:r>
                </a:p>
              </p:txBody>
            </p:sp>
          </p:grpSp>
          <p:cxnSp>
            <p:nvCxnSpPr>
              <p:cNvPr id="69" name="Straight Arrow Connector 68">
                <a:extLst>
                  <a:ext uri="{FF2B5EF4-FFF2-40B4-BE49-F238E27FC236}">
                    <a16:creationId xmlns:a16="http://schemas.microsoft.com/office/drawing/2014/main" id="{69BC59D5-4EF5-07E9-3FD2-23F167E89A06}"/>
                  </a:ext>
                </a:extLst>
              </p:cNvPr>
              <p:cNvCxnSpPr>
                <a:cxnSpLocks/>
              </p:cNvCxnSpPr>
              <p:nvPr/>
            </p:nvCxnSpPr>
            <p:spPr>
              <a:xfrm flipH="1" flipV="1">
                <a:off x="1980865" y="5429797"/>
                <a:ext cx="1" cy="463862"/>
              </a:xfrm>
              <a:prstGeom prst="straightConnector1">
                <a:avLst/>
              </a:prstGeom>
              <a:ln>
                <a:solidFill>
                  <a:srgbClr val="B4268E"/>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7D0610BE-00A3-1CC6-395B-788171DF2F9E}"/>
                  </a:ext>
                </a:extLst>
              </p:cNvPr>
              <p:cNvCxnSpPr>
                <a:cxnSpLocks/>
              </p:cNvCxnSpPr>
              <p:nvPr/>
            </p:nvCxnSpPr>
            <p:spPr>
              <a:xfrm flipV="1">
                <a:off x="963455" y="4592090"/>
                <a:ext cx="214394" cy="1174"/>
              </a:xfrm>
              <a:prstGeom prst="straightConnector1">
                <a:avLst/>
              </a:prstGeom>
              <a:ln>
                <a:solidFill>
                  <a:srgbClr val="B4268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1" name="Rounded Rectangle 70">
                <a:extLst>
                  <a:ext uri="{FF2B5EF4-FFF2-40B4-BE49-F238E27FC236}">
                    <a16:creationId xmlns:a16="http://schemas.microsoft.com/office/drawing/2014/main" id="{5CDA6711-32EF-C5C3-6451-469E5185B3D0}"/>
                  </a:ext>
                </a:extLst>
              </p:cNvPr>
              <p:cNvSpPr/>
              <p:nvPr/>
            </p:nvSpPr>
            <p:spPr>
              <a:xfrm>
                <a:off x="2746484" y="5891910"/>
                <a:ext cx="828000" cy="494900"/>
              </a:xfrm>
              <a:prstGeom prst="roundRect">
                <a:avLst/>
              </a:prstGeom>
              <a:solidFill>
                <a:srgbClr val="B4258E">
                  <a:alpha val="60000"/>
                </a:srgbClr>
              </a:solidFill>
              <a:ln w="47625">
                <a:noFill/>
              </a:ln>
            </p:spPr>
            <p:style>
              <a:lnRef idx="2">
                <a:schemeClr val="accent1">
                  <a:shade val="15000"/>
                </a:schemeClr>
              </a:lnRef>
              <a:fillRef idx="1">
                <a:schemeClr val="accent1"/>
              </a:fillRef>
              <a:effectRef idx="0">
                <a:schemeClr val="accent1"/>
              </a:effectRef>
              <a:fontRef idx="minor">
                <a:schemeClr val="lt1"/>
              </a:fontRef>
            </p:style>
            <p:txBody>
              <a:bodyPr vert="horz" lIns="0" rIns="0" rtlCol="0" anchor="ctr"/>
              <a:lstStyle/>
              <a:p>
                <a:pPr algn="ctr"/>
                <a:r>
                  <a:rPr lang="en-GB" sz="1400">
                    <a:solidFill>
                      <a:schemeClr val="tx1"/>
                    </a:solidFill>
                    <a:latin typeface="Calibri Light" panose="020F0302020204030204" pitchFamily="34" charset="0"/>
                    <a:cs typeface="Calibri Light" panose="020F0302020204030204" pitchFamily="34" charset="0"/>
                  </a:rPr>
                  <a:t>Research</a:t>
                </a:r>
              </a:p>
            </p:txBody>
          </p:sp>
          <p:cxnSp>
            <p:nvCxnSpPr>
              <p:cNvPr id="72" name="Straight Arrow Connector 71">
                <a:extLst>
                  <a:ext uri="{FF2B5EF4-FFF2-40B4-BE49-F238E27FC236}">
                    <a16:creationId xmlns:a16="http://schemas.microsoft.com/office/drawing/2014/main" id="{DA75A5F4-5323-5FA8-458C-13282286A4FA}"/>
                  </a:ext>
                </a:extLst>
              </p:cNvPr>
              <p:cNvCxnSpPr>
                <a:cxnSpLocks/>
                <a:stCxn id="71" idx="0"/>
              </p:cNvCxnSpPr>
              <p:nvPr/>
            </p:nvCxnSpPr>
            <p:spPr>
              <a:xfrm flipV="1">
                <a:off x="3160484" y="5428048"/>
                <a:ext cx="0" cy="463862"/>
              </a:xfrm>
              <a:prstGeom prst="straightConnector1">
                <a:avLst/>
              </a:prstGeom>
              <a:ln>
                <a:solidFill>
                  <a:srgbClr val="B4268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3" name="Rounded Rectangle 72">
                <a:extLst>
                  <a:ext uri="{FF2B5EF4-FFF2-40B4-BE49-F238E27FC236}">
                    <a16:creationId xmlns:a16="http://schemas.microsoft.com/office/drawing/2014/main" id="{D60B3C76-0E08-6EAC-0BAA-BF9E0657FFFB}"/>
                  </a:ext>
                </a:extLst>
              </p:cNvPr>
              <p:cNvSpPr/>
              <p:nvPr/>
            </p:nvSpPr>
            <p:spPr>
              <a:xfrm>
                <a:off x="3926102" y="5891910"/>
                <a:ext cx="828000" cy="494900"/>
              </a:xfrm>
              <a:prstGeom prst="roundRect">
                <a:avLst/>
              </a:prstGeom>
              <a:solidFill>
                <a:srgbClr val="B4258E">
                  <a:alpha val="60000"/>
                </a:srgbClr>
              </a:solidFill>
              <a:ln w="47625">
                <a:noFill/>
              </a:ln>
            </p:spPr>
            <p:style>
              <a:lnRef idx="2">
                <a:schemeClr val="accent1">
                  <a:shade val="15000"/>
                </a:schemeClr>
              </a:lnRef>
              <a:fillRef idx="1">
                <a:schemeClr val="accent1"/>
              </a:fillRef>
              <a:effectRef idx="0">
                <a:schemeClr val="accent1"/>
              </a:effectRef>
              <a:fontRef idx="minor">
                <a:schemeClr val="lt1"/>
              </a:fontRef>
            </p:style>
            <p:txBody>
              <a:bodyPr vert="horz" lIns="0" rIns="0" rtlCol="0" anchor="ctr"/>
              <a:lstStyle/>
              <a:p>
                <a:pPr algn="ctr"/>
                <a:r>
                  <a:rPr lang="en-GB" sz="1400">
                    <a:solidFill>
                      <a:schemeClr val="tx1"/>
                    </a:solidFill>
                    <a:latin typeface="Calibri Light" panose="020F0302020204030204" pitchFamily="34" charset="0"/>
                    <a:cs typeface="Calibri Light" panose="020F0302020204030204" pitchFamily="34" charset="0"/>
                  </a:rPr>
                  <a:t>Others</a:t>
                </a:r>
              </a:p>
            </p:txBody>
          </p:sp>
          <p:cxnSp>
            <p:nvCxnSpPr>
              <p:cNvPr id="74" name="Straight Arrow Connector 73">
                <a:extLst>
                  <a:ext uri="{FF2B5EF4-FFF2-40B4-BE49-F238E27FC236}">
                    <a16:creationId xmlns:a16="http://schemas.microsoft.com/office/drawing/2014/main" id="{787AB10A-1DCD-2954-FEFF-8E9E9E6C31B4}"/>
                  </a:ext>
                </a:extLst>
              </p:cNvPr>
              <p:cNvCxnSpPr>
                <a:cxnSpLocks/>
              </p:cNvCxnSpPr>
              <p:nvPr/>
            </p:nvCxnSpPr>
            <p:spPr>
              <a:xfrm flipV="1">
                <a:off x="4340102" y="5396645"/>
                <a:ext cx="0" cy="495265"/>
              </a:xfrm>
              <a:prstGeom prst="straightConnector1">
                <a:avLst/>
              </a:prstGeom>
              <a:ln>
                <a:solidFill>
                  <a:srgbClr val="B4268E"/>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2908EB17-A105-AB55-89E8-D4EE8C03DCF3}"/>
                  </a:ext>
                </a:extLst>
              </p:cNvPr>
              <p:cNvCxnSpPr>
                <a:cxnSpLocks/>
              </p:cNvCxnSpPr>
              <p:nvPr/>
            </p:nvCxnSpPr>
            <p:spPr>
              <a:xfrm flipV="1">
                <a:off x="5110057" y="4591145"/>
                <a:ext cx="214394" cy="1174"/>
              </a:xfrm>
              <a:prstGeom prst="straightConnector1">
                <a:avLst/>
              </a:prstGeom>
              <a:ln>
                <a:solidFill>
                  <a:srgbClr val="B4268E"/>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81" name="Title 80">
            <a:extLst>
              <a:ext uri="{FF2B5EF4-FFF2-40B4-BE49-F238E27FC236}">
                <a16:creationId xmlns:a16="http://schemas.microsoft.com/office/drawing/2014/main" id="{59837686-8D6F-2DB0-CFB9-E4BFC11F1382}"/>
              </a:ext>
            </a:extLst>
          </p:cNvPr>
          <p:cNvSpPr>
            <a:spLocks noGrp="1"/>
          </p:cNvSpPr>
          <p:nvPr>
            <p:ph type="title"/>
          </p:nvPr>
        </p:nvSpPr>
        <p:spPr>
          <a:xfrm>
            <a:off x="417748" y="574219"/>
            <a:ext cx="10160718" cy="321883"/>
          </a:xfrm>
        </p:spPr>
        <p:txBody>
          <a:bodyPr/>
          <a:lstStyle/>
          <a:p>
            <a:r>
              <a:rPr lang="en-GB" sz="2000" b="1">
                <a:latin typeface="+mn-lt"/>
                <a:cs typeface="Calibri Light" panose="020F0302020204030204" pitchFamily="34" charset="0"/>
              </a:rPr>
              <a:t>Content managed three major architectures: </a:t>
            </a:r>
            <a:r>
              <a:rPr lang="en-GB" sz="2000" b="1" err="1">
                <a:latin typeface="+mn-lt"/>
                <a:cs typeface="Calibri Light" panose="020F0302020204030204" pitchFamily="34" charset="0"/>
              </a:rPr>
              <a:t>WebCMS</a:t>
            </a:r>
            <a:r>
              <a:rPr lang="en-GB" sz="2000" b="1">
                <a:latin typeface="+mn-lt"/>
                <a:cs typeface="Calibri Light" panose="020F0302020204030204" pitchFamily="34" charset="0"/>
              </a:rPr>
              <a:t>, Intranet and Student Hub</a:t>
            </a:r>
            <a:endParaRPr lang="en-US"/>
          </a:p>
        </p:txBody>
      </p:sp>
    </p:spTree>
    <p:extLst>
      <p:ext uri="{BB962C8B-B14F-4D97-AF65-F5344CB8AC3E}">
        <p14:creationId xmlns:p14="http://schemas.microsoft.com/office/powerpoint/2010/main" val="2260454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CCF035B2-DF30-17E7-4CBF-6D5D1E358BB4}"/>
              </a:ext>
            </a:extLst>
          </p:cNvPr>
          <p:cNvSpPr>
            <a:spLocks noChangeArrowheads="1"/>
          </p:cNvSpPr>
          <p:nvPr/>
        </p:nvSpPr>
        <p:spPr bwMode="auto">
          <a:xfrm>
            <a:off x="4691063" y="17097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5" name="Titel 3">
            <a:extLst>
              <a:ext uri="{FF2B5EF4-FFF2-40B4-BE49-F238E27FC236}">
                <a16:creationId xmlns:a16="http://schemas.microsoft.com/office/drawing/2014/main" id="{5277CFBD-CB09-190D-207A-404A62F31EF1}"/>
              </a:ext>
            </a:extLst>
          </p:cNvPr>
          <p:cNvSpPr txBox="1">
            <a:spLocks/>
          </p:cNvSpPr>
          <p:nvPr/>
        </p:nvSpPr>
        <p:spPr>
          <a:xfrm>
            <a:off x="241300" y="147723"/>
            <a:ext cx="10783721" cy="76775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e-DE" sz="4000" b="1">
              <a:latin typeface="+mn-lt"/>
            </a:endParaRPr>
          </a:p>
        </p:txBody>
      </p:sp>
      <p:sp>
        <p:nvSpPr>
          <p:cNvPr id="40" name="Right Triangle 39">
            <a:extLst>
              <a:ext uri="{FF2B5EF4-FFF2-40B4-BE49-F238E27FC236}">
                <a16:creationId xmlns:a16="http://schemas.microsoft.com/office/drawing/2014/main" id="{DB8E6C10-538D-7A01-5068-81AF28C4EFFD}"/>
              </a:ext>
            </a:extLst>
          </p:cNvPr>
          <p:cNvSpPr/>
          <p:nvPr/>
        </p:nvSpPr>
        <p:spPr>
          <a:xfrm rot="13418074">
            <a:off x="7068838" y="3782601"/>
            <a:ext cx="247973" cy="247973"/>
          </a:xfrm>
          <a:prstGeom prst="rtTriangle">
            <a:avLst/>
          </a:prstGeom>
          <a:solidFill>
            <a:srgbClr val="B42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2E392B2-F1A2-A70F-22AE-E89D36D63E65}"/>
              </a:ext>
            </a:extLst>
          </p:cNvPr>
          <p:cNvSpPr txBox="1"/>
          <p:nvPr/>
        </p:nvSpPr>
        <p:spPr>
          <a:xfrm>
            <a:off x="7990984" y="1136143"/>
            <a:ext cx="3735659" cy="5540888"/>
          </a:xfrm>
          <a:prstGeom prst="rect">
            <a:avLst/>
          </a:prstGeom>
          <a:solidFill>
            <a:schemeClr val="bg1">
              <a:lumMod val="95000"/>
            </a:schemeClr>
          </a:solidFill>
        </p:spPr>
        <p:txBody>
          <a:bodyPr wrap="square" lIns="91440" tIns="45720" rIns="91440" bIns="45720" rtlCol="0" anchor="t">
            <a:noAutofit/>
          </a:bodyPr>
          <a:lstStyle/>
          <a:p>
            <a:pPr marL="285750" indent="-285750">
              <a:buFont typeface="Arial" panose="020B0604020202020204" pitchFamily="34" charset="0"/>
              <a:buChar char="•"/>
            </a:pPr>
            <a:r>
              <a:rPr lang="en-US" sz="1600"/>
              <a:t>Approach services three primary audiences with three platforms:</a:t>
            </a:r>
          </a:p>
          <a:p>
            <a:pPr marL="285750" indent="-285750">
              <a:buFont typeface="Arial" panose="020B0604020202020204" pitchFamily="34" charset="0"/>
              <a:buChar char="•"/>
            </a:pPr>
            <a:endParaRPr lang="en-US" sz="1600"/>
          </a:p>
          <a:p>
            <a:pPr marL="742950" lvl="1" indent="-285750">
              <a:buFont typeface="Arial" panose="020B0604020202020204" pitchFamily="34" charset="0"/>
              <a:buChar char="•"/>
            </a:pPr>
            <a:r>
              <a:rPr lang="en-US" sz="1600"/>
              <a:t>Intranet for staff and students</a:t>
            </a:r>
          </a:p>
          <a:p>
            <a:pPr marL="742950" lvl="1" indent="-285750">
              <a:buFont typeface="Arial" panose="020B0604020202020204" pitchFamily="34" charset="0"/>
              <a:buChar char="•"/>
            </a:pPr>
            <a:r>
              <a:rPr lang="en-US" sz="1600"/>
              <a:t>Hub for dynamic student content</a:t>
            </a:r>
          </a:p>
          <a:p>
            <a:pPr marL="742950" lvl="1" indent="-285750">
              <a:buFont typeface="Arial" panose="020B0604020202020204" pitchFamily="34" charset="0"/>
              <a:buChar char="•"/>
            </a:pPr>
            <a:r>
              <a:rPr lang="en-US" sz="1600"/>
              <a:t>Website for external audiences</a:t>
            </a:r>
          </a:p>
          <a:p>
            <a:pPr marL="742950" lvl="1"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'External' includes a range of stakeholders including prospective staff and students, researchers, research participants </a:t>
            </a:r>
            <a:r>
              <a:rPr lang="en-US" sz="1600" err="1"/>
              <a:t>etc</a:t>
            </a:r>
            <a:endParaRPr lang="en-US" sz="1600" err="1">
              <a:ea typeface="Calibri"/>
              <a:cs typeface="Calibri"/>
            </a:endParaRPr>
          </a:p>
          <a:p>
            <a:endParaRPr lang="en-US" sz="1600"/>
          </a:p>
          <a:p>
            <a:pPr marL="285750" indent="-285750">
              <a:buFont typeface="Arial" panose="020B0604020202020204" pitchFamily="34" charset="0"/>
              <a:buChar char="•"/>
            </a:pPr>
            <a:r>
              <a:rPr lang="en-US" sz="1600"/>
              <a:t>For joint audiences, content should be repurposed and written to meet precise needs</a:t>
            </a:r>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Gateways on websites will signpost staff and students to intranet and hub</a:t>
            </a:r>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Information for student offer holders should appear on websites (because they do not have SSO access)</a:t>
            </a:r>
          </a:p>
        </p:txBody>
      </p:sp>
      <p:sp>
        <p:nvSpPr>
          <p:cNvPr id="2" name="Title 1">
            <a:extLst>
              <a:ext uri="{FF2B5EF4-FFF2-40B4-BE49-F238E27FC236}">
                <a16:creationId xmlns:a16="http://schemas.microsoft.com/office/drawing/2014/main" id="{7BBE9ADA-F90B-FE43-D1C3-BB57B7324F0D}"/>
              </a:ext>
            </a:extLst>
          </p:cNvPr>
          <p:cNvSpPr>
            <a:spLocks noGrp="1"/>
          </p:cNvSpPr>
          <p:nvPr>
            <p:ph type="title"/>
          </p:nvPr>
        </p:nvSpPr>
        <p:spPr>
          <a:xfrm>
            <a:off x="417748" y="578835"/>
            <a:ext cx="10160718" cy="312650"/>
          </a:xfrm>
        </p:spPr>
        <p:txBody>
          <a:bodyPr/>
          <a:lstStyle/>
          <a:p>
            <a:r>
              <a:rPr lang="en-US" b="1"/>
              <a:t>Clarity on content location ensuring that content is published in the right place</a:t>
            </a:r>
          </a:p>
        </p:txBody>
      </p:sp>
      <p:grpSp>
        <p:nvGrpSpPr>
          <p:cNvPr id="3" name="Group 2">
            <a:extLst>
              <a:ext uri="{FF2B5EF4-FFF2-40B4-BE49-F238E27FC236}">
                <a16:creationId xmlns:a16="http://schemas.microsoft.com/office/drawing/2014/main" id="{11D13918-9E8C-565F-86EC-76EC8A09E2B0}"/>
              </a:ext>
            </a:extLst>
          </p:cNvPr>
          <p:cNvGrpSpPr/>
          <p:nvPr/>
        </p:nvGrpSpPr>
        <p:grpSpPr>
          <a:xfrm>
            <a:off x="569922" y="1247886"/>
            <a:ext cx="6094747" cy="5317403"/>
            <a:chOff x="3048627" y="1482915"/>
            <a:chExt cx="6094747" cy="5317403"/>
          </a:xfrm>
        </p:grpSpPr>
        <p:grpSp>
          <p:nvGrpSpPr>
            <p:cNvPr id="4" name="Group 3">
              <a:extLst>
                <a:ext uri="{FF2B5EF4-FFF2-40B4-BE49-F238E27FC236}">
                  <a16:creationId xmlns:a16="http://schemas.microsoft.com/office/drawing/2014/main" id="{F2ACA74D-0C20-3F30-7B7F-F56A5B75FF55}"/>
                </a:ext>
              </a:extLst>
            </p:cNvPr>
            <p:cNvGrpSpPr/>
            <p:nvPr/>
          </p:nvGrpSpPr>
          <p:grpSpPr>
            <a:xfrm>
              <a:off x="3048627" y="1482915"/>
              <a:ext cx="6094747" cy="5317403"/>
              <a:chOff x="2541199" y="396715"/>
              <a:chExt cx="6951141" cy="6064570"/>
            </a:xfrm>
          </p:grpSpPr>
          <p:sp>
            <p:nvSpPr>
              <p:cNvPr id="8" name="Oval 7">
                <a:extLst>
                  <a:ext uri="{FF2B5EF4-FFF2-40B4-BE49-F238E27FC236}">
                    <a16:creationId xmlns:a16="http://schemas.microsoft.com/office/drawing/2014/main" id="{B0240E54-AF76-1FB4-5673-AAAAAE1E200D}"/>
                  </a:ext>
                </a:extLst>
              </p:cNvPr>
              <p:cNvSpPr/>
              <p:nvPr/>
            </p:nvSpPr>
            <p:spPr>
              <a:xfrm>
                <a:off x="3880141" y="396715"/>
                <a:ext cx="4273257" cy="4273257"/>
              </a:xfrm>
              <a:prstGeom prst="ellipse">
                <a:avLst/>
              </a:prstGeom>
              <a:solidFill>
                <a:srgbClr val="87B2B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3200">
                    <a:solidFill>
                      <a:schemeClr val="tx1"/>
                    </a:solidFill>
                    <a:latin typeface="Calibri" panose="020F0502020204030204" pitchFamily="34" charset="0"/>
                    <a:cs typeface="Calibri" panose="020F0502020204030204" pitchFamily="34" charset="0"/>
                  </a:rPr>
                  <a:t>Staff</a:t>
                </a:r>
                <a:endParaRPr lang="en-GB" sz="2000">
                  <a:solidFill>
                    <a:schemeClr val="tx1"/>
                  </a:solidFill>
                  <a:latin typeface="Calibri" panose="020F0502020204030204" pitchFamily="34" charset="0"/>
                  <a:cs typeface="Calibri" panose="020F0502020204030204" pitchFamily="34" charset="0"/>
                </a:endParaRPr>
              </a:p>
            </p:txBody>
          </p:sp>
          <p:sp>
            <p:nvSpPr>
              <p:cNvPr id="9" name="Oval 8">
                <a:extLst>
                  <a:ext uri="{FF2B5EF4-FFF2-40B4-BE49-F238E27FC236}">
                    <a16:creationId xmlns:a16="http://schemas.microsoft.com/office/drawing/2014/main" id="{DCC9F77D-01A3-06E1-A69B-47F01C02B256}"/>
                  </a:ext>
                </a:extLst>
              </p:cNvPr>
              <p:cNvSpPr/>
              <p:nvPr/>
            </p:nvSpPr>
            <p:spPr>
              <a:xfrm>
                <a:off x="5219083" y="2188028"/>
                <a:ext cx="4273257" cy="4273257"/>
              </a:xfrm>
              <a:prstGeom prst="ellipse">
                <a:avLst/>
              </a:prstGeom>
              <a:solidFill>
                <a:srgbClr val="5B9BD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3200">
                    <a:solidFill>
                      <a:schemeClr val="tx1"/>
                    </a:solidFill>
                    <a:latin typeface="Calibri" panose="020F0502020204030204" pitchFamily="34" charset="0"/>
                    <a:cs typeface="Calibri" panose="020F0502020204030204" pitchFamily="34" charset="0"/>
                  </a:rPr>
                  <a:t>External</a:t>
                </a:r>
              </a:p>
            </p:txBody>
          </p:sp>
          <p:sp>
            <p:nvSpPr>
              <p:cNvPr id="10" name="Oval 9">
                <a:extLst>
                  <a:ext uri="{FF2B5EF4-FFF2-40B4-BE49-F238E27FC236}">
                    <a16:creationId xmlns:a16="http://schemas.microsoft.com/office/drawing/2014/main" id="{46BEB169-F3CC-58CB-28B8-48389926AA8F}"/>
                  </a:ext>
                </a:extLst>
              </p:cNvPr>
              <p:cNvSpPr/>
              <p:nvPr/>
            </p:nvSpPr>
            <p:spPr>
              <a:xfrm>
                <a:off x="2541199" y="2188028"/>
                <a:ext cx="4273257" cy="4273257"/>
              </a:xfrm>
              <a:prstGeom prst="ellipse">
                <a:avLst/>
              </a:prstGeom>
              <a:solidFill>
                <a:srgbClr val="B4268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a:solidFill>
                      <a:schemeClr val="tx1"/>
                    </a:solidFill>
                    <a:latin typeface="Calibri" panose="020F0502020204030204" pitchFamily="34" charset="0"/>
                    <a:cs typeface="Calibri" panose="020F0502020204030204" pitchFamily="34" charset="0"/>
                  </a:rPr>
                  <a:t>Student</a:t>
                </a:r>
              </a:p>
            </p:txBody>
          </p:sp>
          <p:sp>
            <p:nvSpPr>
              <p:cNvPr id="11" name="TextBox 10">
                <a:extLst>
                  <a:ext uri="{FF2B5EF4-FFF2-40B4-BE49-F238E27FC236}">
                    <a16:creationId xmlns:a16="http://schemas.microsoft.com/office/drawing/2014/main" id="{5FD336FE-CB86-147B-BA61-740984CF64D0}"/>
                  </a:ext>
                </a:extLst>
              </p:cNvPr>
              <p:cNvSpPr txBox="1"/>
              <p:nvPr/>
            </p:nvSpPr>
            <p:spPr>
              <a:xfrm>
                <a:off x="5692802" y="1515645"/>
                <a:ext cx="647934" cy="261610"/>
              </a:xfrm>
              <a:prstGeom prst="rect">
                <a:avLst/>
              </a:prstGeom>
              <a:noFill/>
            </p:spPr>
            <p:txBody>
              <a:bodyPr wrap="none" rtlCol="0">
                <a:spAutoFit/>
              </a:bodyPr>
              <a:lstStyle/>
              <a:p>
                <a:r>
                  <a:rPr lang="en-US" sz="1100">
                    <a:latin typeface="Calibri Light" panose="020F0302020204030204" pitchFamily="34" charset="0"/>
                    <a:cs typeface="Calibri Light" panose="020F0302020204030204" pitchFamily="34" charset="0"/>
                  </a:rPr>
                  <a:t>Intranet</a:t>
                </a:r>
              </a:p>
            </p:txBody>
          </p:sp>
          <p:sp>
            <p:nvSpPr>
              <p:cNvPr id="12" name="TextBox 11">
                <a:extLst>
                  <a:ext uri="{FF2B5EF4-FFF2-40B4-BE49-F238E27FC236}">
                    <a16:creationId xmlns:a16="http://schemas.microsoft.com/office/drawing/2014/main" id="{9D7B3DB8-0983-36D3-CC22-88F3DDD88D2D}"/>
                  </a:ext>
                </a:extLst>
              </p:cNvPr>
              <p:cNvSpPr txBox="1"/>
              <p:nvPr/>
            </p:nvSpPr>
            <p:spPr>
              <a:xfrm>
                <a:off x="7836541" y="4539166"/>
                <a:ext cx="657552" cy="261610"/>
              </a:xfrm>
              <a:prstGeom prst="rect">
                <a:avLst/>
              </a:prstGeom>
              <a:noFill/>
            </p:spPr>
            <p:txBody>
              <a:bodyPr wrap="none" rtlCol="0">
                <a:spAutoFit/>
              </a:bodyPr>
              <a:lstStyle/>
              <a:p>
                <a:r>
                  <a:rPr lang="en-US" sz="1100">
                    <a:latin typeface="Calibri Light" panose="020F0302020204030204" pitchFamily="34" charset="0"/>
                    <a:cs typeface="Calibri Light" panose="020F0302020204030204" pitchFamily="34" charset="0"/>
                  </a:rPr>
                  <a:t>Website</a:t>
                </a:r>
              </a:p>
            </p:txBody>
          </p:sp>
          <p:sp>
            <p:nvSpPr>
              <p:cNvPr id="13" name="TextBox 12">
                <a:extLst>
                  <a:ext uri="{FF2B5EF4-FFF2-40B4-BE49-F238E27FC236}">
                    <a16:creationId xmlns:a16="http://schemas.microsoft.com/office/drawing/2014/main" id="{F7F6A209-1A49-FBCB-9E1F-9D12148791BC}"/>
                  </a:ext>
                </a:extLst>
              </p:cNvPr>
              <p:cNvSpPr txBox="1"/>
              <p:nvPr/>
            </p:nvSpPr>
            <p:spPr>
              <a:xfrm>
                <a:off x="3624011" y="4502406"/>
                <a:ext cx="731665" cy="298370"/>
              </a:xfrm>
              <a:prstGeom prst="rect">
                <a:avLst/>
              </a:prstGeom>
              <a:noFill/>
            </p:spPr>
            <p:txBody>
              <a:bodyPr wrap="none" rtlCol="0">
                <a:spAutoFit/>
              </a:bodyPr>
              <a:lstStyle/>
              <a:p>
                <a:r>
                  <a:rPr lang="en-US" sz="1100">
                    <a:latin typeface="Calibri Light" panose="020F0302020204030204" pitchFamily="34" charset="0"/>
                    <a:cs typeface="Calibri Light" panose="020F0302020204030204" pitchFamily="34" charset="0"/>
                  </a:rPr>
                  <a:t>Intranet</a:t>
                </a:r>
              </a:p>
            </p:txBody>
          </p:sp>
          <p:sp>
            <p:nvSpPr>
              <p:cNvPr id="14" name="TextBox 13">
                <a:extLst>
                  <a:ext uri="{FF2B5EF4-FFF2-40B4-BE49-F238E27FC236}">
                    <a16:creationId xmlns:a16="http://schemas.microsoft.com/office/drawing/2014/main" id="{6E9BAE5C-B02A-95E8-4718-FD0071C06B01}"/>
                  </a:ext>
                </a:extLst>
              </p:cNvPr>
              <p:cNvSpPr txBox="1"/>
              <p:nvPr/>
            </p:nvSpPr>
            <p:spPr>
              <a:xfrm>
                <a:off x="4418919" y="2965271"/>
                <a:ext cx="731665" cy="298370"/>
              </a:xfrm>
              <a:prstGeom prst="rect">
                <a:avLst/>
              </a:prstGeom>
              <a:noFill/>
            </p:spPr>
            <p:txBody>
              <a:bodyPr wrap="none" rtlCol="0">
                <a:spAutoFit/>
              </a:bodyPr>
              <a:lstStyle/>
              <a:p>
                <a:r>
                  <a:rPr lang="en-US" sz="1100">
                    <a:solidFill>
                      <a:schemeClr val="bg1"/>
                    </a:solidFill>
                    <a:latin typeface="Calibri Light" panose="020F0302020204030204" pitchFamily="34" charset="0"/>
                    <a:cs typeface="Calibri Light" panose="020F0302020204030204" pitchFamily="34" charset="0"/>
                  </a:rPr>
                  <a:t>Intranet</a:t>
                </a:r>
              </a:p>
            </p:txBody>
          </p:sp>
          <p:sp>
            <p:nvSpPr>
              <p:cNvPr id="18" name="TextBox 17">
                <a:extLst>
                  <a:ext uri="{FF2B5EF4-FFF2-40B4-BE49-F238E27FC236}">
                    <a16:creationId xmlns:a16="http://schemas.microsoft.com/office/drawing/2014/main" id="{0D3E3E2A-1191-04B7-B673-64A8DB18BD18}"/>
                  </a:ext>
                </a:extLst>
              </p:cNvPr>
              <p:cNvSpPr txBox="1"/>
              <p:nvPr/>
            </p:nvSpPr>
            <p:spPr>
              <a:xfrm>
                <a:off x="6434308" y="2749826"/>
                <a:ext cx="1728653" cy="491433"/>
              </a:xfrm>
              <a:prstGeom prst="rect">
                <a:avLst/>
              </a:prstGeom>
              <a:noFill/>
            </p:spPr>
            <p:txBody>
              <a:bodyPr wrap="square" rtlCol="0">
                <a:spAutoFit/>
              </a:bodyPr>
              <a:lstStyle/>
              <a:p>
                <a:pPr algn="ctr"/>
                <a:r>
                  <a:rPr lang="en-US" sz="1100">
                    <a:solidFill>
                      <a:schemeClr val="bg1"/>
                    </a:solidFill>
                    <a:latin typeface="Calibri Light" panose="020F0302020204030204" pitchFamily="34" charset="0"/>
                    <a:cs typeface="Calibri Light" panose="020F0302020204030204" pitchFamily="34" charset="0"/>
                  </a:rPr>
                  <a:t>Websites with links back to intranet</a:t>
                </a:r>
              </a:p>
            </p:txBody>
          </p:sp>
          <p:sp>
            <p:nvSpPr>
              <p:cNvPr id="19" name="TextBox 18">
                <a:extLst>
                  <a:ext uri="{FF2B5EF4-FFF2-40B4-BE49-F238E27FC236}">
                    <a16:creationId xmlns:a16="http://schemas.microsoft.com/office/drawing/2014/main" id="{79176495-2D18-3A35-82DA-1653B3586555}"/>
                  </a:ext>
                </a:extLst>
              </p:cNvPr>
              <p:cNvSpPr txBox="1"/>
              <p:nvPr/>
            </p:nvSpPr>
            <p:spPr>
              <a:xfrm>
                <a:off x="5621467" y="3735980"/>
                <a:ext cx="806623" cy="298370"/>
              </a:xfrm>
              <a:prstGeom prst="rect">
                <a:avLst/>
              </a:prstGeom>
              <a:noFill/>
            </p:spPr>
            <p:txBody>
              <a:bodyPr wrap="none" rtlCol="0">
                <a:spAutoFit/>
              </a:bodyPr>
              <a:lstStyle/>
              <a:p>
                <a:r>
                  <a:rPr lang="en-US" sz="1100">
                    <a:solidFill>
                      <a:schemeClr val="bg1"/>
                    </a:solidFill>
                    <a:latin typeface="Calibri Light" panose="020F0302020204030204" pitchFamily="34" charset="0"/>
                    <a:cs typeface="Calibri Light" panose="020F0302020204030204" pitchFamily="34" charset="0"/>
                  </a:rPr>
                  <a:t>Websites</a:t>
                </a:r>
              </a:p>
            </p:txBody>
          </p:sp>
          <p:sp>
            <p:nvSpPr>
              <p:cNvPr id="20" name="TextBox 19">
                <a:extLst>
                  <a:ext uri="{FF2B5EF4-FFF2-40B4-BE49-F238E27FC236}">
                    <a16:creationId xmlns:a16="http://schemas.microsoft.com/office/drawing/2014/main" id="{75996FAA-8244-88AB-1D90-A576F529F6B4}"/>
                  </a:ext>
                </a:extLst>
              </p:cNvPr>
              <p:cNvSpPr txBox="1"/>
              <p:nvPr/>
            </p:nvSpPr>
            <p:spPr>
              <a:xfrm>
                <a:off x="5642103" y="4989481"/>
                <a:ext cx="806622" cy="298370"/>
              </a:xfrm>
              <a:prstGeom prst="rect">
                <a:avLst/>
              </a:prstGeom>
              <a:noFill/>
            </p:spPr>
            <p:txBody>
              <a:bodyPr wrap="none" rtlCol="0">
                <a:spAutoFit/>
              </a:bodyPr>
              <a:lstStyle/>
              <a:p>
                <a:r>
                  <a:rPr lang="en-US" sz="1100">
                    <a:solidFill>
                      <a:schemeClr val="bg1"/>
                    </a:solidFill>
                    <a:latin typeface="Calibri Light" panose="020F0302020204030204" pitchFamily="34" charset="0"/>
                    <a:cs typeface="Calibri Light" panose="020F0302020204030204" pitchFamily="34" charset="0"/>
                  </a:rPr>
                  <a:t>Websites</a:t>
                </a:r>
              </a:p>
            </p:txBody>
          </p:sp>
        </p:grpSp>
        <p:sp>
          <p:nvSpPr>
            <p:cNvPr id="5" name="Oval 4">
              <a:extLst>
                <a:ext uri="{FF2B5EF4-FFF2-40B4-BE49-F238E27FC236}">
                  <a16:creationId xmlns:a16="http://schemas.microsoft.com/office/drawing/2014/main" id="{ED9C6DC6-F16D-E726-ADD2-1BEB60EADDB3}"/>
                </a:ext>
              </a:extLst>
            </p:cNvPr>
            <p:cNvSpPr/>
            <p:nvPr/>
          </p:nvSpPr>
          <p:spPr>
            <a:xfrm>
              <a:off x="4319597" y="5518381"/>
              <a:ext cx="1204841" cy="1204841"/>
            </a:xfrm>
            <a:prstGeom prst="ellipse">
              <a:avLst/>
            </a:prstGeom>
            <a:solidFill>
              <a:srgbClr val="B426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latin typeface="+mj-lt"/>
                  <a:cs typeface="Calibri" panose="020F0502020204030204" pitchFamily="34" charset="0"/>
                </a:rPr>
                <a:t>Student Hub for Services</a:t>
              </a:r>
            </a:p>
          </p:txBody>
        </p:sp>
      </p:grpSp>
    </p:spTree>
    <p:extLst>
      <p:ext uri="{BB962C8B-B14F-4D97-AF65-F5344CB8AC3E}">
        <p14:creationId xmlns:p14="http://schemas.microsoft.com/office/powerpoint/2010/main" val="11443207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05C8F2E-1C99-ED48-B8ED-B1FD532FE3D0}">
  <we:reference id="wa104381063" version="1.0.0.1" store="en-GB"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834cb3e-29fe-4b93-a76e-b987975a65f3">
      <UserInfo>
        <DisplayName>Charlene Rowley</DisplayName>
        <AccountId>110</AccountId>
        <AccountType/>
      </UserInfo>
      <UserInfo>
        <DisplayName>Nadia Pollini</DisplayName>
        <AccountId>188</AccountId>
        <AccountType/>
      </UserInfo>
      <UserInfo>
        <DisplayName>Andy Davies</DisplayName>
        <AccountId>35</AccountId>
        <AccountType/>
      </UserInfo>
      <UserInfo>
        <DisplayName>Idonea Muggeridge</DisplayName>
        <AccountId>147</AccountId>
        <AccountType/>
      </UserInfo>
      <UserInfo>
        <DisplayName>Kirsty Heber-Smith</DisplayName>
        <AccountId>34</AccountId>
        <AccountType/>
      </UserInfo>
      <UserInfo>
        <DisplayName>Meriel Patrick</DisplayName>
        <AccountId>128</AccountId>
        <AccountType/>
      </UserInfo>
      <UserInfo>
        <DisplayName>Faith Inch</DisplayName>
        <AccountId>117</AccountId>
        <AccountType/>
      </UserInfo>
      <UserInfo>
        <DisplayName>Andrew Carslaw</DisplayName>
        <AccountId>115</AccountId>
        <AccountType/>
      </UserInfo>
      <UserInfo>
        <DisplayName>Katherine Southwell</DisplayName>
        <AccountId>65</AccountId>
        <AccountType/>
      </UserInfo>
      <UserInfo>
        <DisplayName>Lauren Gale</DisplayName>
        <AccountId>166</AccountId>
        <AccountType/>
      </UserInfo>
      <UserInfo>
        <DisplayName>Andy Menmuir</DisplayName>
        <AccountId>192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04B85988249EA46A396A1BA0FE986D2" ma:contentTypeVersion="10" ma:contentTypeDescription="Create a new document." ma:contentTypeScope="" ma:versionID="a745b80635c3d391d944187901f92666">
  <xsd:schema xmlns:xsd="http://www.w3.org/2001/XMLSchema" xmlns:xs="http://www.w3.org/2001/XMLSchema" xmlns:p="http://schemas.microsoft.com/office/2006/metadata/properties" xmlns:ns2="56d90634-ae64-48c0-b6cc-c83f28f30d3b" xmlns:ns3="f834cb3e-29fe-4b93-a76e-b987975a65f3" targetNamespace="http://schemas.microsoft.com/office/2006/metadata/properties" ma:root="true" ma:fieldsID="37a0fffbcbad1d5430ddd21308064999" ns2:_="" ns3:_="">
    <xsd:import namespace="56d90634-ae64-48c0-b6cc-c83f28f30d3b"/>
    <xsd:import namespace="f834cb3e-29fe-4b93-a76e-b987975a65f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LengthInSeconds"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d90634-ae64-48c0-b6cc-c83f28f30d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834cb3e-29fe-4b93-a76e-b987975a65f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D9A75C-27B1-4C48-8247-DE247769085E}">
  <ds:schemaRefs>
    <ds:schemaRef ds:uri="http://schemas.microsoft.com/office/2006/metadata/properties"/>
    <ds:schemaRef ds:uri="f834cb3e-29fe-4b93-a76e-b987975a65f3"/>
    <ds:schemaRef ds:uri="http://schemas.microsoft.com/office/2006/documentManagement/types"/>
    <ds:schemaRef ds:uri="http://purl.org/dc/elements/1.1/"/>
    <ds:schemaRef ds:uri="http://www.w3.org/XML/1998/namespace"/>
    <ds:schemaRef ds:uri="http://purl.org/dc/dcmitype/"/>
    <ds:schemaRef ds:uri="http://schemas.microsoft.com/office/infopath/2007/PartnerControls"/>
    <ds:schemaRef ds:uri="http://schemas.openxmlformats.org/package/2006/metadata/core-properties"/>
    <ds:schemaRef ds:uri="56d90634-ae64-48c0-b6cc-c83f28f30d3b"/>
    <ds:schemaRef ds:uri="http://purl.org/dc/terms/"/>
  </ds:schemaRefs>
</ds:datastoreItem>
</file>

<file path=customXml/itemProps2.xml><?xml version="1.0" encoding="utf-8"?>
<ds:datastoreItem xmlns:ds="http://schemas.openxmlformats.org/officeDocument/2006/customXml" ds:itemID="{046BEB7C-58EC-4921-963B-9E3C8DEDE9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d90634-ae64-48c0-b6cc-c83f28f30d3b"/>
    <ds:schemaRef ds:uri="f834cb3e-29fe-4b93-a76e-b987975a65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D95141-3937-401F-A5FF-A5800C59F9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3684</Words>
  <Application>Microsoft Office PowerPoint</Application>
  <PresentationFormat>Widescreen</PresentationFormat>
  <Paragraphs>439</Paragraphs>
  <Slides>24</Slides>
  <Notes>18</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Lato</vt:lpstr>
      <vt:lpstr>Poppins</vt:lpstr>
      <vt:lpstr>Roboto Lt</vt:lpstr>
      <vt:lpstr>Wingdings</vt:lpstr>
      <vt:lpstr>office theme</vt:lpstr>
      <vt:lpstr>PowerPoint Presentation</vt:lpstr>
      <vt:lpstr>Contents</vt:lpstr>
      <vt:lpstr>Why do we even need a content strategy? </vt:lpstr>
      <vt:lpstr>Content strategy sets out vision and standards for Oxford across all digital end points</vt:lpstr>
      <vt:lpstr>Impact of content strategy on key audiences</vt:lpstr>
      <vt:lpstr>Our digital communications vision</vt:lpstr>
      <vt:lpstr>Key principles for content at Oxford</vt:lpstr>
      <vt:lpstr>Content managed three major architectures: WebCMS, Intranet and Student Hub</vt:lpstr>
      <vt:lpstr>Clarity on content location ensuring that content is published in the right place</vt:lpstr>
      <vt:lpstr>Where to publish – external or internal?</vt:lpstr>
      <vt:lpstr>Dual publishing guidance </vt:lpstr>
      <vt:lpstr>Ox-Intranet and Microsoft services</vt:lpstr>
      <vt:lpstr>Which internal channel to use</vt:lpstr>
      <vt:lpstr>Where to publish people information</vt:lpstr>
      <vt:lpstr>Oxford Fresco – standalone site, or OxWeb?</vt:lpstr>
      <vt:lpstr>Summary of our content approach</vt:lpstr>
      <vt:lpstr>How content is initiated, created, published and reviewed at Oxford</vt:lpstr>
      <vt:lpstr>The content strategy will be reviewed by a Community of Practice</vt:lpstr>
      <vt:lpstr>The Engagement and Dissemination portfolio will own the content strategy</vt:lpstr>
      <vt:lpstr>Common questions and answers</vt:lpstr>
      <vt:lpstr>Contact</vt:lpstr>
      <vt:lpstr>Impact of content strategy on key audiences</vt:lpstr>
      <vt:lpstr>What does this mean for creators?</vt:lpstr>
      <vt:lpstr>What does this mean for content?</vt:lpstr>
    </vt:vector>
  </TitlesOfParts>
  <Manager/>
  <Company>Lithos Partners lithos.partners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Content Strategy for Oxford University</dc:title>
  <dc:subject/>
  <dc:creator>Jonathan Phillips</dc:creator>
  <cp:keywords/>
  <dc:description/>
  <cp:lastModifiedBy>Lindsey Booth</cp:lastModifiedBy>
  <cp:revision>16</cp:revision>
  <cp:lastPrinted>2024-01-25T15:35:05Z</cp:lastPrinted>
  <dcterms:created xsi:type="dcterms:W3CDTF">2023-07-10T09:35:18Z</dcterms:created>
  <dcterms:modified xsi:type="dcterms:W3CDTF">2024-05-16T11:11:46Z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0x010100504B85988249EA46A396A1BA0FE986D2</vt:lpwstr>
  </property>
  <property fmtid="{D5CDD505-2E9C-101B-9397-08002B2CF9AE}" pid="3" name="MediaServiceImageTags">
    <vt:lpwstr/>
  </property>
</Properties>
</file>